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notesMasterIdLst>
    <p:notesMasterId r:id="rId22"/>
  </p:notesMasterIdLst>
  <p:handoutMasterIdLst>
    <p:handoutMasterId r:id="rId23"/>
  </p:handoutMasterIdLst>
  <p:sldIdLst>
    <p:sldId id="430" r:id="rId2"/>
    <p:sldId id="431" r:id="rId3"/>
    <p:sldId id="449" r:id="rId4"/>
    <p:sldId id="453" r:id="rId5"/>
    <p:sldId id="450" r:id="rId6"/>
    <p:sldId id="451" r:id="rId7"/>
    <p:sldId id="441" r:id="rId8"/>
    <p:sldId id="435" r:id="rId9"/>
    <p:sldId id="433" r:id="rId10"/>
    <p:sldId id="442" r:id="rId11"/>
    <p:sldId id="437" r:id="rId12"/>
    <p:sldId id="455" r:id="rId13"/>
    <p:sldId id="436" r:id="rId14"/>
    <p:sldId id="443" r:id="rId15"/>
    <p:sldId id="444" r:id="rId16"/>
    <p:sldId id="445" r:id="rId17"/>
    <p:sldId id="459" r:id="rId18"/>
    <p:sldId id="452" r:id="rId19"/>
    <p:sldId id="454" r:id="rId20"/>
    <p:sldId id="350" r:id="rId2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8020"/>
    <a:srgbClr val="47B0E5"/>
    <a:srgbClr val="008FD2"/>
    <a:srgbClr val="7CA5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p:restoredTop sz="79035"/>
  </p:normalViewPr>
  <p:slideViewPr>
    <p:cSldViewPr snapToGrid="0" snapToObjects="1">
      <p:cViewPr varScale="1">
        <p:scale>
          <a:sx n="85" d="100"/>
          <a:sy n="85" d="100"/>
        </p:scale>
        <p:origin x="1616" y="160"/>
      </p:cViewPr>
      <p:guideLst/>
    </p:cSldViewPr>
  </p:slideViewPr>
  <p:outlineViewPr>
    <p:cViewPr>
      <p:scale>
        <a:sx n="33" d="100"/>
        <a:sy n="33" d="100"/>
      </p:scale>
      <p:origin x="0" y="-240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6" d="100"/>
          <a:sy n="106" d="100"/>
        </p:scale>
        <p:origin x="272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C30C63-4FA8-1840-953B-C5A598B5B834}"/>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B894A9-F893-4B47-ACBA-040CF1D4CE47}"/>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152A5E2-4ED2-F64B-8025-B3A78A98651D}" type="datetimeFigureOut">
              <a:rPr lang="en-US" smtClean="0"/>
              <a:t>10/19/21</a:t>
            </a:fld>
            <a:endParaRPr lang="en-US"/>
          </a:p>
        </p:txBody>
      </p:sp>
      <p:sp>
        <p:nvSpPr>
          <p:cNvPr id="4" name="Footer Placeholder 3">
            <a:extLst>
              <a:ext uri="{FF2B5EF4-FFF2-40B4-BE49-F238E27FC236}">
                <a16:creationId xmlns:a16="http://schemas.microsoft.com/office/drawing/2014/main" id="{0BAB8DDD-3FDC-0944-8658-F4152C407610}"/>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7D8367-24B4-6D4B-83CD-1A3FCE2E1752}"/>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11BBEE33-91EA-354E-BBE9-9981E7EBB910}" type="slidenum">
              <a:rPr lang="en-US" smtClean="0"/>
              <a:t>‹#›</a:t>
            </a:fld>
            <a:endParaRPr lang="en-US"/>
          </a:p>
        </p:txBody>
      </p:sp>
    </p:spTree>
    <p:extLst>
      <p:ext uri="{BB962C8B-B14F-4D97-AF65-F5344CB8AC3E}">
        <p14:creationId xmlns:p14="http://schemas.microsoft.com/office/powerpoint/2010/main" val="28948571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81F4902-657B-354D-B6E2-C80218990249}" type="datetimeFigureOut">
              <a:rPr lang="en-US" smtClean="0"/>
              <a:t>10/19/21</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D6A40D2-BE74-9B42-AAEF-CB268F82A955}" type="slidenum">
              <a:rPr lang="en-US" smtClean="0"/>
              <a:t>‹#›</a:t>
            </a:fld>
            <a:endParaRPr lang="en-US"/>
          </a:p>
        </p:txBody>
      </p:sp>
    </p:spTree>
    <p:extLst>
      <p:ext uri="{BB962C8B-B14F-4D97-AF65-F5344CB8AC3E}">
        <p14:creationId xmlns:p14="http://schemas.microsoft.com/office/powerpoint/2010/main" val="200162413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268210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Then each slice is given to an encoder to extract its latent embeddings. As the encoders, we used U-nets. Zij are the embeddings for slice j and scanner </a:t>
            </a:r>
            <a:r>
              <a:rPr lang="en-US" dirty="0" err="1"/>
              <a:t>i</a:t>
            </a:r>
            <a:r>
              <a:rPr lang="en-US" dirty="0"/>
              <a:t> and consist of L components. In this slide L is 4. </a:t>
            </a:r>
          </a:p>
        </p:txBody>
      </p:sp>
    </p:spTree>
    <p:extLst>
      <p:ext uri="{BB962C8B-B14F-4D97-AF65-F5344CB8AC3E}">
        <p14:creationId xmlns:p14="http://schemas.microsoft.com/office/powerpoint/2010/main" val="358843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final step, the latent embeddings are given to their decoder to reconstruct their corresponding input slice. As decoder, we selected a linear function to combine the  L components of the embeddings and generate the reconstructed slice, </a:t>
            </a:r>
            <a:r>
              <a:rPr lang="en-US" dirty="0" err="1"/>
              <a:t>Xij</a:t>
            </a:r>
            <a:r>
              <a:rPr lang="en-US" dirty="0"/>
              <a:t> bar. </a:t>
            </a:r>
          </a:p>
        </p:txBody>
      </p:sp>
    </p:spTree>
    <p:extLst>
      <p:ext uri="{BB962C8B-B14F-4D97-AF65-F5344CB8AC3E}">
        <p14:creationId xmlns:p14="http://schemas.microsoft.com/office/powerpoint/2010/main" val="4227267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MSIPEL training step, we designed three loss functions. </a:t>
            </a:r>
          </a:p>
          <a:p>
            <a:r>
              <a:rPr lang="en-US" dirty="0"/>
              <a:t>Loss of reconstruction estimates the dissimilarity across </a:t>
            </a:r>
            <a:r>
              <a:rPr lang="en-US" dirty="0" err="1"/>
              <a:t>Xijs</a:t>
            </a:r>
            <a:r>
              <a:rPr lang="en-US" dirty="0"/>
              <a:t> and </a:t>
            </a:r>
            <a:r>
              <a:rPr lang="en-US" dirty="0" err="1"/>
              <a:t>xijbars</a:t>
            </a:r>
            <a:r>
              <a:rPr lang="en-US" dirty="0"/>
              <a:t>. </a:t>
            </a:r>
          </a:p>
          <a:p>
            <a:r>
              <a:rPr lang="en-US" dirty="0"/>
              <a:t>Loss of coupling estimates the cross-scanner dissimilarity of embeddings. </a:t>
            </a:r>
          </a:p>
          <a:p>
            <a:r>
              <a:rPr lang="en-US" dirty="0"/>
              <a:t>Loss of harmonization estimates the dissimilarity across </a:t>
            </a:r>
            <a:r>
              <a:rPr lang="en-US" dirty="0" err="1"/>
              <a:t>Xij</a:t>
            </a:r>
            <a:r>
              <a:rPr lang="en-US" dirty="0"/>
              <a:t> bars. </a:t>
            </a:r>
          </a:p>
        </p:txBody>
      </p:sp>
    </p:spTree>
    <p:extLst>
      <p:ext uri="{BB962C8B-B14F-4D97-AF65-F5344CB8AC3E}">
        <p14:creationId xmlns:p14="http://schemas.microsoft.com/office/powerpoint/2010/main" val="425641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Our model training consists of two steps. Our goal in step 1 is to learn the embeddings. For this, we linearly reconstruct the input slices via loss of reconstruction. We also try to make the embeddings similar across scanners by applying the loss of coupling on them. </a:t>
            </a:r>
          </a:p>
          <a:p>
            <a:pPr marL="0" indent="0">
              <a:buNone/>
            </a:pPr>
            <a:r>
              <a:rPr lang="en-US" dirty="0"/>
              <a:t>For this step, we update both encoders and decoders. </a:t>
            </a:r>
          </a:p>
        </p:txBody>
      </p:sp>
    </p:spTree>
    <p:extLst>
      <p:ext uri="{BB962C8B-B14F-4D97-AF65-F5344CB8AC3E}">
        <p14:creationId xmlns:p14="http://schemas.microsoft.com/office/powerpoint/2010/main" val="300856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Step 2, we do harmonization by making the reconstructed images in step1, XIJ bars, similar to each other. </a:t>
            </a:r>
          </a:p>
        </p:txBody>
      </p:sp>
    </p:spTree>
    <p:extLst>
      <p:ext uri="{BB962C8B-B14F-4D97-AF65-F5344CB8AC3E}">
        <p14:creationId xmlns:p14="http://schemas.microsoft.com/office/powerpoint/2010/main" val="3826443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in step2, we use Loss of harmonization for making the reconstructed images in step 1, similar to each other. We do so, while we also weakly impose the Loss of reconstruction in order to not make the harmonized images too different from the input slices. </a:t>
            </a:r>
          </a:p>
          <a:p>
            <a:r>
              <a:rPr lang="en-US" dirty="0"/>
              <a:t>In this step we just update the weights for the decoders. </a:t>
            </a:r>
          </a:p>
        </p:txBody>
      </p:sp>
    </p:spTree>
    <p:extLst>
      <p:ext uri="{BB962C8B-B14F-4D97-AF65-F5344CB8AC3E}">
        <p14:creationId xmlns:p14="http://schemas.microsoft.com/office/powerpoint/2010/main" val="2911729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first set of results, we compare the images visually. Here we have  a set of paired slices for the images before harmonization, RAW data. As you can see, the images are different in their contrast. Comparing trio to GE, we can see that trio has lower contrast in here. </a:t>
            </a:r>
          </a:p>
          <a:p>
            <a:endParaRPr lang="en-US" dirty="0"/>
          </a:p>
          <a:p>
            <a:r>
              <a:rPr lang="en-US" dirty="0"/>
              <a:t>The second row depicts the same set of paired slices  after harmonization by MISPEL. As you can see, slices getting more similar. The difference in contrast between Trio and GE are less noticeable after harmonization. </a:t>
            </a:r>
          </a:p>
        </p:txBody>
      </p:sp>
    </p:spTree>
    <p:extLst>
      <p:ext uri="{BB962C8B-B14F-4D97-AF65-F5344CB8AC3E}">
        <p14:creationId xmlns:p14="http://schemas.microsoft.com/office/powerpoint/2010/main" val="2771788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estimated the similarity of the images by estimating the </a:t>
            </a:r>
            <a:r>
              <a:rPr lang="en-US" sz="1200" dirty="0">
                <a:solidFill>
                  <a:schemeClr val="tx1"/>
                </a:solidFill>
                <a:latin typeface="Calibri" panose="020F0502020204030204" pitchFamily="34" charset="0"/>
                <a:cs typeface="Calibri" panose="020F0502020204030204" pitchFamily="34" charset="0"/>
              </a:rPr>
              <a:t>structural similarity index measure (SSIM) for the pairwise combination of the scanners. We totally have 6 comparisons. As you can see by applying the MISPEL harmonization, the similarities were improved for all the 6 comparisons. The SSIMs for  the MISPEL-harmonized images  are statistically significantly better than the results for RAW. </a:t>
            </a:r>
          </a:p>
          <a:p>
            <a:endParaRPr lang="en-US" dirty="0"/>
          </a:p>
        </p:txBody>
      </p:sp>
    </p:spTree>
    <p:extLst>
      <p:ext uri="{BB962C8B-B14F-4D97-AF65-F5344CB8AC3E}">
        <p14:creationId xmlns:p14="http://schemas.microsoft.com/office/powerpoint/2010/main" val="632763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another set of experiments, we studied the scanner effects and harmonization on the GM and WM volumes. For this, we first run the FSL segmentation on all images to segment out the Gray matter and white matter tissue types for the images. We then extract the volumes of these segments  and studied the boxplots of their distributions. </a:t>
            </a:r>
          </a:p>
          <a:p>
            <a:r>
              <a:rPr lang="en-US" dirty="0"/>
              <a:t>Ideally, we expect the boxplots for RAW data to be identical across scanners for both GM and WM. But it is not happening. This dissimilarity is actually an evidence of the scanner effects in our data. </a:t>
            </a:r>
          </a:p>
          <a:p>
            <a:endParaRPr lang="en-US" dirty="0"/>
          </a:p>
          <a:p>
            <a:r>
              <a:rPr lang="en-US" dirty="0"/>
              <a:t>However, you can see that after applying the MISPEL harmonization, the boxplots of the scanners getting more similar. This happens for both GM and WM volumes. </a:t>
            </a:r>
          </a:p>
          <a:p>
            <a:endParaRPr lang="en-US" dirty="0"/>
          </a:p>
          <a:p>
            <a:endParaRPr lang="en-US" dirty="0"/>
          </a:p>
        </p:txBody>
      </p:sp>
    </p:spTree>
    <p:extLst>
      <p:ext uri="{BB962C8B-B14F-4D97-AF65-F5344CB8AC3E}">
        <p14:creationId xmlns:p14="http://schemas.microsoft.com/office/powerpoint/2010/main" val="684862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introduced the concept of harmonization and </a:t>
            </a:r>
            <a:r>
              <a:rPr lang="en-US" dirty="0" err="1"/>
              <a:t>Mispel</a:t>
            </a:r>
            <a:r>
              <a:rPr lang="en-US" dirty="0"/>
              <a:t>, </a:t>
            </a:r>
            <a:r>
              <a:rPr lang="en-US" sz="1200" dirty="0">
                <a:solidFill>
                  <a:schemeClr val="tx1"/>
                </a:solidFill>
                <a:latin typeface="Calibri" panose="020F0502020204030204" pitchFamily="34" charset="0"/>
                <a:cs typeface="Calibri" panose="020F0502020204030204" pitchFamily="34" charset="0"/>
              </a:rPr>
              <a:t>a m</a:t>
            </a:r>
            <a:r>
              <a:rPr lang="en-US" altLang="ko-KR" sz="1200" dirty="0">
                <a:solidFill>
                  <a:schemeClr val="tx1"/>
                </a:solidFill>
                <a:latin typeface="Calibri" panose="020F0502020204030204" pitchFamily="34" charset="0"/>
                <a:cs typeface="Calibri" panose="020F0502020204030204" pitchFamily="34" charset="0"/>
              </a:rPr>
              <a:t>ulti-scanner image harmonization with structural preserving embedding learning.</a:t>
            </a:r>
          </a:p>
          <a:p>
            <a:endParaRPr lang="en-US" sz="1200" dirty="0">
              <a:solidFill>
                <a:schemeClr val="tx1"/>
              </a:solidFill>
              <a:latin typeface="Calibri" panose="020F0502020204030204" pitchFamily="34" charset="0"/>
              <a:cs typeface="Calibri" panose="020F0502020204030204" pitchFamily="34" charset="0"/>
            </a:endParaRPr>
          </a:p>
          <a:p>
            <a:pPr algn="jus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As our future work, we aim to seek further qualitative assessments by expert neuroradiologists to clinically validate our work. </a:t>
            </a:r>
          </a:p>
          <a:p>
            <a:pPr algn="jus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We also want to investigate how our harmonization framework may impact potential downstream analyses.</a:t>
            </a:r>
          </a:p>
          <a:p>
            <a:pPr algn="jus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And also want to investigate our method on other MR modalities, such as Flair. </a:t>
            </a:r>
          </a:p>
          <a:p>
            <a:endParaRPr lang="en-US" dirty="0"/>
          </a:p>
        </p:txBody>
      </p:sp>
    </p:spTree>
    <p:extLst>
      <p:ext uri="{BB962C8B-B14F-4D97-AF65-F5344CB8AC3E}">
        <p14:creationId xmlns:p14="http://schemas.microsoft.com/office/powerpoint/2010/main" val="193277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modern neuroimaging studies, combining datasets from multiple sites has become more prevalent. This increases the power of hypothesis tests in the studies. However, sites may vary in their scanners and may result in increased bias and variance for the aggregated data. This imposed variability is called scanner effects.</a:t>
            </a:r>
          </a:p>
        </p:txBody>
      </p:sp>
    </p:spTree>
    <p:extLst>
      <p:ext uri="{BB962C8B-B14F-4D97-AF65-F5344CB8AC3E}">
        <p14:creationId xmlns:p14="http://schemas.microsoft.com/office/powerpoint/2010/main" val="2937914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 attention. We invite you to visit our poster for more details on our work.</a:t>
            </a:r>
          </a:p>
        </p:txBody>
      </p:sp>
    </p:spTree>
    <p:extLst>
      <p:ext uri="{BB962C8B-B14F-4D97-AF65-F5344CB8AC3E}">
        <p14:creationId xmlns:p14="http://schemas.microsoft.com/office/powerpoint/2010/main" val="313304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example of the scanner effects. These 4 images are the same axial slices of a subject scanned on 4 different scanners with no time gap. Even though we expect to see similar images, the images are different in at least their contrast and intensity histograms. </a:t>
            </a:r>
          </a:p>
        </p:txBody>
      </p:sp>
    </p:spTree>
    <p:extLst>
      <p:ext uri="{BB962C8B-B14F-4D97-AF65-F5344CB8AC3E}">
        <p14:creationId xmlns:p14="http://schemas.microsoft.com/office/powerpoint/2010/main" val="904564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scenario in which one subject was scanned on two different scanners with short delay and resulted in dissimilar images due to the scanner effects. Then, a neuroimaging pipeline like segmentation can give us dissimilar image-derived summary measures such as hippocampus which is a biomarker of </a:t>
            </a:r>
            <a:r>
              <a:rPr lang="en-US" dirty="0" err="1"/>
              <a:t>Alzymer’s</a:t>
            </a:r>
            <a:r>
              <a:rPr lang="en-US" dirty="0"/>
              <a:t> disease. </a:t>
            </a:r>
          </a:p>
        </p:txBody>
      </p:sp>
    </p:spTree>
    <p:extLst>
      <p:ext uri="{BB962C8B-B14F-4D97-AF65-F5344CB8AC3E}">
        <p14:creationId xmlns:p14="http://schemas.microsoft.com/office/powerpoint/2010/main" val="2665935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task of removing scanner effects is called harmonization. A group of harmonization methods called regional-level, harmonizes the image-derived summary measures directly. </a:t>
            </a:r>
            <a:r>
              <a:rPr lang="en-US" dirty="0" err="1"/>
              <a:t>ComBat</a:t>
            </a:r>
            <a:r>
              <a:rPr lang="en-US" dirty="0"/>
              <a:t> is an example of such methods. It is a location and scale adjustment methods aims to make the distribution of summary measures of scanners similar to each other and harmonizes the summary measures by making them similar.</a:t>
            </a:r>
          </a:p>
        </p:txBody>
      </p:sp>
    </p:spTree>
    <p:extLst>
      <p:ext uri="{BB962C8B-B14F-4D97-AF65-F5344CB8AC3E}">
        <p14:creationId xmlns:p14="http://schemas.microsoft.com/office/powerpoint/2010/main" val="1223244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group of harmonization methods targets the images directly to make them similar to each other.</a:t>
            </a:r>
          </a:p>
          <a:p>
            <a:endParaRPr lang="en-US" dirty="0"/>
          </a:p>
          <a:p>
            <a:r>
              <a:rPr lang="en-US" sz="1200" dirty="0">
                <a:latin typeface="Calibri" panose="020F0502020204030204" pitchFamily="34" charset="0"/>
                <a:cs typeface="Calibri" panose="020F0502020204030204" pitchFamily="34" charset="0"/>
              </a:rPr>
              <a:t>Targeting images for harmonization is a more challenging approach, but this helps to tackle the source of the problem and  harmonize images for any downstream tasks.</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available harmonization methods of this type have two main limitations: First, they need to select one of the scanners as target scanner to adapt other images to. Second, they are limited to harmonizing images of just two scanners. </a:t>
            </a:r>
          </a:p>
          <a:p>
            <a:endParaRPr lang="en-US" dirty="0"/>
          </a:p>
        </p:txBody>
      </p:sp>
    </p:spTree>
    <p:extLst>
      <p:ext uri="{BB962C8B-B14F-4D97-AF65-F5344CB8AC3E}">
        <p14:creationId xmlns:p14="http://schemas.microsoft.com/office/powerpoint/2010/main" val="1806459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MISPEL which is an image-level harmonization approach. It can be used for harmonizing multiple scanners without the need for selecting a target scanner. </a:t>
            </a:r>
          </a:p>
          <a:p>
            <a:r>
              <a:rPr lang="en-US" sz="1200" dirty="0">
                <a:latin typeface="Calibri" panose="020F0502020204030204" pitchFamily="34" charset="0"/>
                <a:cs typeface="Calibri" panose="020F0502020204030204" pitchFamily="34" charset="0"/>
              </a:rPr>
              <a:t>With MISPEL, we try to harmonize images by preserving their structural information.</a:t>
            </a:r>
            <a:endParaRPr lang="en-US" dirty="0"/>
          </a:p>
        </p:txBody>
      </p:sp>
    </p:spTree>
    <p:extLst>
      <p:ext uri="{BB962C8B-B14F-4D97-AF65-F5344CB8AC3E}">
        <p14:creationId xmlns:p14="http://schemas.microsoft.com/office/powerpoint/2010/main" val="4038613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we need a paired dataset. </a:t>
            </a:r>
          </a:p>
          <a:p>
            <a:r>
              <a:rPr lang="en-US" dirty="0"/>
              <a:t>A paired dataset is collected by scanning traveling subjects on different scanners within short period of time. </a:t>
            </a:r>
          </a:p>
          <a:p>
            <a:r>
              <a:rPr lang="en-US" dirty="0"/>
              <a:t>Our paired dataset was collected for 18 subjects scanned on 4 scanners. </a:t>
            </a:r>
          </a:p>
          <a:p>
            <a:endParaRPr lang="en-US" dirty="0"/>
          </a:p>
          <a:p>
            <a:r>
              <a:rPr lang="en-US" dirty="0"/>
              <a:t>This paired data, gives us sets of paired slices which are the same slices of an individual's brain conveying the scanner effects. The example of the paired slices can be seen in this slide. </a:t>
            </a:r>
          </a:p>
          <a:p>
            <a:r>
              <a:rPr lang="en-US" dirty="0"/>
              <a:t>We designed MISPEL to harmonize these slices by making them similar to each other, while preserving their structure.</a:t>
            </a:r>
          </a:p>
        </p:txBody>
      </p:sp>
    </p:spTree>
    <p:extLst>
      <p:ext uri="{BB962C8B-B14F-4D97-AF65-F5344CB8AC3E}">
        <p14:creationId xmlns:p14="http://schemas.microsoft.com/office/powerpoint/2010/main" val="229462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designed MISPEL to give us the embeddings that convey both structural and intensity information of slices. </a:t>
            </a:r>
          </a:p>
          <a:p>
            <a:endParaRPr lang="en-US" dirty="0"/>
          </a:p>
          <a:p>
            <a:r>
              <a:rPr lang="en-US" dirty="0"/>
              <a:t>For this, we give the sets of 4 paired slices to MISPEL as inputs. </a:t>
            </a:r>
            <a:r>
              <a:rPr lang="en-US" dirty="0" err="1"/>
              <a:t>Xij</a:t>
            </a:r>
            <a:r>
              <a:rPr lang="en-US" dirty="0"/>
              <a:t> refers to one of these paired slices, slice j from scanner </a:t>
            </a:r>
            <a:r>
              <a:rPr lang="en-US" dirty="0" err="1"/>
              <a:t>i</a:t>
            </a:r>
            <a:r>
              <a:rPr lang="en-US" dirty="0"/>
              <a:t>. </a:t>
            </a:r>
          </a:p>
        </p:txBody>
      </p:sp>
    </p:spTree>
    <p:extLst>
      <p:ext uri="{BB962C8B-B14F-4D97-AF65-F5344CB8AC3E}">
        <p14:creationId xmlns:p14="http://schemas.microsoft.com/office/powerpoint/2010/main" val="330647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70E8147-0EBA-EE47-9105-20DE7EFA9DAF}" type="datetime1">
              <a:rPr lang="en-US" smtClean="0"/>
              <a:t>10/19/21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10459331" y="6453386"/>
            <a:ext cx="1596292" cy="404614"/>
          </a:xfrm>
        </p:spPr>
        <p:txBody>
          <a:bodyPr/>
          <a:lstStyle>
            <a:lvl1pPr>
              <a:defRPr baseline="0">
                <a:solidFill>
                  <a:schemeClr val="tx2"/>
                </a:solidFill>
              </a:defRPr>
            </a:lvl1pPr>
          </a:lstStyle>
          <a:p>
            <a:fld id="{5A7D40CA-E563-694B-B2F2-4EF917269D9A}"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0" name="TextBox 9"/>
          <p:cNvSpPr txBox="1"/>
          <p:nvPr userDrawn="1"/>
        </p:nvSpPr>
        <p:spPr>
          <a:xfrm>
            <a:off x="11253930" y="6479705"/>
            <a:ext cx="367408" cy="523220"/>
          </a:xfrm>
          <a:prstGeom prst="rect">
            <a:avLst/>
          </a:prstGeom>
          <a:noFill/>
        </p:spPr>
        <p:txBody>
          <a:bodyPr wrap="none" rtlCol="0">
            <a:spAutoFit/>
          </a:bodyPr>
          <a:lstStyle/>
          <a:p>
            <a:fld id="{C876B4E1-CD89-8B44-B630-BEAB626FB40F}" type="slidenum">
              <a:rPr lang="en-US" sz="1400" smtClean="0"/>
              <a:t>‹#›</a:t>
            </a:fld>
            <a:endParaRPr lang="en-US" sz="1400" dirty="0"/>
          </a:p>
          <a:p>
            <a:endParaRPr lang="en-US" sz="1400"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1107B-575A-1A46-A3BA-98A0984DBE06}" type="datetime1">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777534" y="6453386"/>
            <a:ext cx="1596292" cy="404614"/>
          </a:xfrm>
        </p:spPr>
        <p:txBody>
          <a:bodyPr/>
          <a:lstStyle/>
          <a:p>
            <a:fld id="{5A7D40CA-E563-694B-B2F2-4EF917269D9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CA951D-5F61-F147-9FA2-526F470F742F}" type="datetime1">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40CA-E563-694B-B2F2-4EF917269D9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A3EE2F-6AB0-BE41-B4FB-016E258EDE12}" type="datetime1">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13" name="Slide Number Placeholder 5"/>
          <p:cNvSpPr>
            <a:spLocks noGrp="1"/>
          </p:cNvSpPr>
          <p:nvPr>
            <p:ph type="sldNum" sz="quarter" idx="12"/>
          </p:nvPr>
        </p:nvSpPr>
        <p:spPr>
          <a:xfrm>
            <a:off x="10459331" y="6453386"/>
            <a:ext cx="1596292" cy="404614"/>
          </a:xfrm>
        </p:spPr>
        <p:txBody>
          <a:bodyPr/>
          <a:lstStyle>
            <a:lvl1pPr>
              <a:defRPr baseline="0">
                <a:solidFill>
                  <a:schemeClr val="tx2"/>
                </a:solidFill>
              </a:defRPr>
            </a:lvl1pPr>
          </a:lstStyle>
          <a:p>
            <a:fld id="{5A7D40CA-E563-694B-B2F2-4EF917269D9A}" type="slidenum">
              <a:rPr lang="en-US" smtClean="0"/>
              <a:t>‹#›</a:t>
            </a:fld>
            <a:endParaRPr lang="en-US" dirty="0"/>
          </a:p>
        </p:txBody>
      </p:sp>
      <p:sp>
        <p:nvSpPr>
          <p:cNvPr id="14" name="TextBox 13"/>
          <p:cNvSpPr txBox="1"/>
          <p:nvPr userDrawn="1"/>
        </p:nvSpPr>
        <p:spPr>
          <a:xfrm>
            <a:off x="11302056" y="6495747"/>
            <a:ext cx="412292" cy="307777"/>
          </a:xfrm>
          <a:prstGeom prst="rect">
            <a:avLst/>
          </a:prstGeom>
          <a:noFill/>
        </p:spPr>
        <p:txBody>
          <a:bodyPr wrap="none" rtlCol="0">
            <a:spAutoFit/>
          </a:bodyPr>
          <a:lstStyle/>
          <a:p>
            <a:fld id="{C876B4E1-CD89-8B44-B630-BEAB626FB40F}" type="slidenum">
              <a:rPr lang="en-US" sz="1400" smtClean="0"/>
              <a:t>‹#›</a:t>
            </a:fld>
            <a:r>
              <a:rPr lang="en-US" sz="1400" dirty="0"/>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8A1F9E1-CD7A-FB43-A3E0-04AD32EBEB17}" type="datetime1">
              <a:rPr lang="en-US" smtClean="0"/>
              <a:t>10/19/21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A7D40CA-E563-694B-B2F2-4EF917269D9A}"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677D62-B642-B344-AB1A-D0E331F2D6FD}" type="datetime1">
              <a:rPr lang="en-US" smtClean="0"/>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40CA-E563-694B-B2F2-4EF917269D9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A440C9-6481-EB4E-8FF1-267889CC1CC1}" type="datetime1">
              <a:rPr lang="en-US" smtClean="0"/>
              <a:t>10/19/21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40CA-E563-694B-B2F2-4EF917269D9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012467-2778-A847-926E-A1726E91562E}" type="datetime1">
              <a:rPr lang="en-US" smtClean="0"/>
              <a:t>10/19/21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40CA-E563-694B-B2F2-4EF917269D9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CADDC4-7565-134C-9805-89261525A716}" type="datetime1">
              <a:rPr lang="en-US" smtClean="0"/>
              <a:t>10/19/21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40CA-E563-694B-B2F2-4EF917269D9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545B2EB-DA41-0A44-ADFF-E76B150D7C58}" type="datetime1">
              <a:rPr lang="en-US" smtClean="0"/>
              <a:t>10/19/21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A7D40CA-E563-694B-B2F2-4EF917269D9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D4EE0F8-AAA7-114B-84B8-89B86EDF001A}" type="datetime1">
              <a:rPr lang="en-US" smtClean="0"/>
              <a:t>10/19/21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A7D40CA-E563-694B-B2F2-4EF917269D9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BD509BB-F51B-BF41-A637-E47162DC4E87}" type="datetime1">
              <a:rPr lang="en-US" smtClean="0"/>
              <a:t>10/19/21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A7D40CA-E563-694B-B2F2-4EF917269D9A}"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310041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png"/><Relationship Id="rId18" Type="http://schemas.openxmlformats.org/officeDocument/2006/relationships/image" Target="../media/image46.png"/><Relationship Id="rId3" Type="http://schemas.openxmlformats.org/officeDocument/2006/relationships/image" Target="../media/image29.png"/><Relationship Id="rId7" Type="http://schemas.openxmlformats.org/officeDocument/2006/relationships/image" Target="../media/image38.png"/><Relationship Id="rId12" Type="http://schemas.openxmlformats.org/officeDocument/2006/relationships/image" Target="../media/image41.pn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png"/><Relationship Id="rId15" Type="http://schemas.openxmlformats.org/officeDocument/2006/relationships/image" Target="../media/image43.png"/><Relationship Id="rId10" Type="http://schemas.openxmlformats.org/officeDocument/2006/relationships/image" Target="../media/image39.png"/><Relationship Id="rId19" Type="http://schemas.openxmlformats.org/officeDocument/2006/relationships/image" Target="../media/image47.png"/><Relationship Id="rId4" Type="http://schemas.openxmlformats.org/officeDocument/2006/relationships/image" Target="../media/image35.png"/><Relationship Id="rId9" Type="http://schemas.microsoft.com/office/2007/relationships/hdphoto" Target="../media/hdphoto6.wdp"/><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3.png"/><Relationship Id="rId18" Type="http://schemas.openxmlformats.org/officeDocument/2006/relationships/image" Target="../media/image57.png"/><Relationship Id="rId3" Type="http://schemas.openxmlformats.org/officeDocument/2006/relationships/image" Target="../media/image29.png"/><Relationship Id="rId21" Type="http://schemas.openxmlformats.org/officeDocument/2006/relationships/image" Target="../media/image60.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6.png"/><Relationship Id="rId2" Type="http://schemas.openxmlformats.org/officeDocument/2006/relationships/notesSlide" Target="../notesSlides/notesSlide11.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52.png"/><Relationship Id="rId5" Type="http://schemas.microsoft.com/office/2007/relationships/hdphoto" Target="../media/hdphoto6.wdp"/><Relationship Id="rId15" Type="http://schemas.openxmlformats.org/officeDocument/2006/relationships/image" Target="../media/image54.png"/><Relationship Id="rId10" Type="http://schemas.openxmlformats.org/officeDocument/2006/relationships/image" Target="../media/image51.png"/><Relationship Id="rId19"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50.png"/><Relationship Id="rId1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0.pn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image" Target="../media/image29.png"/><Relationship Id="rId21" Type="http://schemas.openxmlformats.org/officeDocument/2006/relationships/image" Target="../media/image73.png"/><Relationship Id="rId7" Type="http://schemas.openxmlformats.org/officeDocument/2006/relationships/image" Target="../media/image63.png"/><Relationship Id="rId12" Type="http://schemas.openxmlformats.org/officeDocument/2006/relationships/image" Target="../media/image66.png"/><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notesSlide" Target="../notesSlides/notesSlide12.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5.png"/><Relationship Id="rId24" Type="http://schemas.openxmlformats.org/officeDocument/2006/relationships/image" Target="../media/image76.png"/><Relationship Id="rId5" Type="http://schemas.openxmlformats.org/officeDocument/2006/relationships/image" Target="../media/image61.png"/><Relationship Id="rId15" Type="http://schemas.openxmlformats.org/officeDocument/2006/relationships/image" Target="../media/image67.png"/><Relationship Id="rId23" Type="http://schemas.openxmlformats.org/officeDocument/2006/relationships/image" Target="../media/image75.png"/><Relationship Id="rId10" Type="http://schemas.openxmlformats.org/officeDocument/2006/relationships/image" Target="../media/image64.png"/><Relationship Id="rId19" Type="http://schemas.openxmlformats.org/officeDocument/2006/relationships/image" Target="../media/image71.png"/><Relationship Id="rId4" Type="http://schemas.openxmlformats.org/officeDocument/2006/relationships/image" Target="../media/image35.png"/><Relationship Id="rId9" Type="http://schemas.microsoft.com/office/2007/relationships/hdphoto" Target="../media/hdphoto6.wdp"/><Relationship Id="rId14" Type="http://schemas.openxmlformats.org/officeDocument/2006/relationships/image" Target="../media/image33.png"/><Relationship Id="rId22" Type="http://schemas.openxmlformats.org/officeDocument/2006/relationships/image" Target="../media/image74.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3.png"/><Relationship Id="rId18" Type="http://schemas.openxmlformats.org/officeDocument/2006/relationships/image" Target="../media/image58.png"/><Relationship Id="rId3" Type="http://schemas.openxmlformats.org/officeDocument/2006/relationships/image" Target="../media/image29.png"/><Relationship Id="rId21" Type="http://schemas.openxmlformats.org/officeDocument/2006/relationships/image" Target="../media/image7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7.png"/><Relationship Id="rId2" Type="http://schemas.openxmlformats.org/officeDocument/2006/relationships/notesSlide" Target="../notesSlides/notesSlide13.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52.png"/><Relationship Id="rId5" Type="http://schemas.microsoft.com/office/2007/relationships/hdphoto" Target="../media/hdphoto6.wdp"/><Relationship Id="rId15" Type="http://schemas.openxmlformats.org/officeDocument/2006/relationships/image" Target="../media/image54.png"/><Relationship Id="rId23" Type="http://schemas.openxmlformats.org/officeDocument/2006/relationships/image" Target="../media/image79.png"/><Relationship Id="rId10" Type="http://schemas.openxmlformats.org/officeDocument/2006/relationships/image" Target="../media/image51.png"/><Relationship Id="rId19" Type="http://schemas.openxmlformats.org/officeDocument/2006/relationships/image" Target="../media/image59.png"/><Relationship Id="rId4" Type="http://schemas.openxmlformats.org/officeDocument/2006/relationships/image" Target="../media/image31.png"/><Relationship Id="rId9" Type="http://schemas.openxmlformats.org/officeDocument/2006/relationships/image" Target="../media/image50.png"/><Relationship Id="rId14" Type="http://schemas.openxmlformats.org/officeDocument/2006/relationships/image" Target="../media/image42.png"/><Relationship Id="rId22" Type="http://schemas.openxmlformats.org/officeDocument/2006/relationships/image" Target="../media/image74.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2.png"/><Relationship Id="rId18" Type="http://schemas.openxmlformats.org/officeDocument/2006/relationships/image" Target="../media/image88.png"/><Relationship Id="rId3" Type="http://schemas.openxmlformats.org/officeDocument/2006/relationships/image" Target="../media/image29.png"/><Relationship Id="rId21" Type="http://schemas.openxmlformats.org/officeDocument/2006/relationships/image" Target="../media/image89.png"/><Relationship Id="rId7" Type="http://schemas.openxmlformats.org/officeDocument/2006/relationships/image" Target="../media/image82.png"/><Relationship Id="rId12" Type="http://schemas.openxmlformats.org/officeDocument/2006/relationships/image" Target="../media/image85.pn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87.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4.png"/><Relationship Id="rId5" Type="http://schemas.openxmlformats.org/officeDocument/2006/relationships/image" Target="../media/image80.png"/><Relationship Id="rId15" Type="http://schemas.openxmlformats.org/officeDocument/2006/relationships/image" Target="../media/image86.png"/><Relationship Id="rId10" Type="http://schemas.openxmlformats.org/officeDocument/2006/relationships/image" Target="../media/image83.png"/><Relationship Id="rId19" Type="http://schemas.openxmlformats.org/officeDocument/2006/relationships/image" Target="../media/image59.png"/><Relationship Id="rId4" Type="http://schemas.openxmlformats.org/officeDocument/2006/relationships/image" Target="../media/image35.png"/><Relationship Id="rId9" Type="http://schemas.microsoft.com/office/2007/relationships/hdphoto" Target="../media/hdphoto6.wdp"/><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60.png"/><Relationship Id="rId18" Type="http://schemas.openxmlformats.org/officeDocument/2006/relationships/image" Target="../media/image69.png"/><Relationship Id="rId3" Type="http://schemas.openxmlformats.org/officeDocument/2006/relationships/image" Target="../media/image29.png"/><Relationship Id="rId21" Type="http://schemas.openxmlformats.org/officeDocument/2006/relationships/image" Target="../media/image72.png"/><Relationship Id="rId7" Type="http://schemas.openxmlformats.org/officeDocument/2006/relationships/image" Target="../media/image63.png"/><Relationship Id="rId12" Type="http://schemas.openxmlformats.org/officeDocument/2006/relationships/image" Target="../media/image66.png"/><Relationship Id="rId17" Type="http://schemas.openxmlformats.org/officeDocument/2006/relationships/image" Target="../media/image68.png"/><Relationship Id="rId2" Type="http://schemas.openxmlformats.org/officeDocument/2006/relationships/notesSlide" Target="../notesSlides/notesSlide15.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image" Target="../media/image61.png"/><Relationship Id="rId15" Type="http://schemas.openxmlformats.org/officeDocument/2006/relationships/image" Target="../media/image90.png"/><Relationship Id="rId10" Type="http://schemas.openxmlformats.org/officeDocument/2006/relationships/image" Target="../media/image64.png"/><Relationship Id="rId19" Type="http://schemas.openxmlformats.org/officeDocument/2006/relationships/image" Target="../media/image70.png"/><Relationship Id="rId4" Type="http://schemas.openxmlformats.org/officeDocument/2006/relationships/image" Target="../media/image35.png"/><Relationship Id="rId9" Type="http://schemas.microsoft.com/office/2007/relationships/hdphoto" Target="../media/hdphoto6.wdp"/><Relationship Id="rId14" Type="http://schemas.openxmlformats.org/officeDocument/2006/relationships/image" Target="../media/image33.png"/><Relationship Id="rId22"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6.png"/><Relationship Id="rId18" Type="http://schemas.microsoft.com/office/2007/relationships/hdphoto" Target="../media/hdphoto5.wdp"/><Relationship Id="rId3" Type="http://schemas.openxmlformats.org/officeDocument/2006/relationships/image" Target="../media/image20.jpeg"/><Relationship Id="rId7" Type="http://schemas.openxmlformats.org/officeDocument/2006/relationships/image" Target="../media/image24.svg"/><Relationship Id="rId12" Type="http://schemas.openxmlformats.org/officeDocument/2006/relationships/image" Target="../media/image25.png"/><Relationship Id="rId17" Type="http://schemas.openxmlformats.org/officeDocument/2006/relationships/image" Target="../media/image28.png"/><Relationship Id="rId2" Type="http://schemas.openxmlformats.org/officeDocument/2006/relationships/notesSlide" Target="../notesSlides/notesSlide8.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9.png"/><Relationship Id="rId5" Type="http://schemas.openxmlformats.org/officeDocument/2006/relationships/image" Target="../media/image22.jpeg"/><Relationship Id="rId15" Type="http://schemas.openxmlformats.org/officeDocument/2006/relationships/image" Target="../media/image27.pn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7.png"/><Relationship Id="rId1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6EFADEDC-47BB-4F2C-AB69-715527B4D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89CAF9AA-F86D-E345-A69D-36204082ABDD}"/>
              </a:ext>
            </a:extLst>
          </p:cNvPr>
          <p:cNvSpPr txBox="1">
            <a:spLocks/>
          </p:cNvSpPr>
          <p:nvPr/>
        </p:nvSpPr>
        <p:spPr>
          <a:xfrm>
            <a:off x="5100824" y="685800"/>
            <a:ext cx="6176776" cy="1485900"/>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spcAft>
                <a:spcPts val="600"/>
              </a:spcAft>
            </a:pPr>
            <a:r>
              <a:rPr lang="en-US" sz="3200" b="1" dirty="0">
                <a:latin typeface="Calibri" panose="020F0502020204030204" pitchFamily="34" charset="0"/>
                <a:cs typeface="Calibri" panose="020F0502020204030204" pitchFamily="34" charset="0"/>
              </a:rPr>
              <a:t>Multi-scanner Harmonization of Paired Neuroimaging Data via Structure Preserving Embedding Learning</a:t>
            </a:r>
            <a:br>
              <a:rPr lang="en-US" sz="3200" b="1" dirty="0">
                <a:latin typeface="Calibri" panose="020F0502020204030204" pitchFamily="34" charset="0"/>
                <a:cs typeface="Calibri" panose="020F0502020204030204" pitchFamily="34" charset="0"/>
              </a:rPr>
            </a:br>
            <a:endParaRPr lang="en-US" sz="3200" cap="all" dirty="0">
              <a:latin typeface="Calibri" panose="020F0502020204030204" pitchFamily="34" charset="0"/>
              <a:cs typeface="Calibri" panose="020F0502020204030204" pitchFamily="34" charset="0"/>
            </a:endParaRPr>
          </a:p>
        </p:txBody>
      </p:sp>
      <p:pic>
        <p:nvPicPr>
          <p:cNvPr id="3" name="Picture 2" descr="Logo&#10;&#10;Description automatically generated">
            <a:extLst>
              <a:ext uri="{FF2B5EF4-FFF2-40B4-BE49-F238E27FC236}">
                <a16:creationId xmlns:a16="http://schemas.microsoft.com/office/drawing/2014/main" id="{34193340-9538-9A46-96F7-6D0F56786826}"/>
              </a:ext>
            </a:extLst>
          </p:cNvPr>
          <p:cNvPicPr>
            <a:picLocks noChangeAspect="1"/>
          </p:cNvPicPr>
          <p:nvPr/>
        </p:nvPicPr>
        <p:blipFill>
          <a:blip r:embed="rId3"/>
          <a:stretch>
            <a:fillRect/>
          </a:stretch>
        </p:blipFill>
        <p:spPr>
          <a:xfrm>
            <a:off x="871489" y="3482916"/>
            <a:ext cx="2630567" cy="2705100"/>
          </a:xfrm>
          <a:prstGeom prst="rect">
            <a:avLst/>
          </a:prstGeom>
          <a:ln>
            <a:noFill/>
          </a:ln>
          <a:effectLst/>
        </p:spPr>
      </p:pic>
      <p:pic>
        <p:nvPicPr>
          <p:cNvPr id="14" name="Picture 13" descr="Logo&#10;&#10;Description automatically generated">
            <a:extLst>
              <a:ext uri="{FF2B5EF4-FFF2-40B4-BE49-F238E27FC236}">
                <a16:creationId xmlns:a16="http://schemas.microsoft.com/office/drawing/2014/main" id="{13278747-CC6A-DE4A-889C-CCB424ABADD1}"/>
              </a:ext>
            </a:extLst>
          </p:cNvPr>
          <p:cNvPicPr>
            <a:picLocks noChangeAspect="1"/>
          </p:cNvPicPr>
          <p:nvPr/>
        </p:nvPicPr>
        <p:blipFill>
          <a:blip r:embed="rId4"/>
          <a:stretch>
            <a:fillRect/>
          </a:stretch>
        </p:blipFill>
        <p:spPr>
          <a:xfrm>
            <a:off x="834222" y="621868"/>
            <a:ext cx="2705100" cy="2705100"/>
          </a:xfrm>
          <a:prstGeom prst="rect">
            <a:avLst/>
          </a:prstGeom>
          <a:ln>
            <a:noFill/>
          </a:ln>
          <a:effectLst/>
        </p:spPr>
      </p:pic>
      <p:sp>
        <p:nvSpPr>
          <p:cNvPr id="59" name="Rectangle 58">
            <a:extLst>
              <a:ext uri="{FF2B5EF4-FFF2-40B4-BE49-F238E27FC236}">
                <a16:creationId xmlns:a16="http://schemas.microsoft.com/office/drawing/2014/main" id="{CC97F718-8333-4ACB-AEE4-87F88BE1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Title 1">
            <a:extLst>
              <a:ext uri="{FF2B5EF4-FFF2-40B4-BE49-F238E27FC236}">
                <a16:creationId xmlns:a16="http://schemas.microsoft.com/office/drawing/2014/main" id="{BB36C941-DEE4-F246-AEA3-4278836EDA66}"/>
              </a:ext>
            </a:extLst>
          </p:cNvPr>
          <p:cNvSpPr txBox="1">
            <a:spLocks/>
          </p:cNvSpPr>
          <p:nvPr/>
        </p:nvSpPr>
        <p:spPr>
          <a:xfrm>
            <a:off x="5100824" y="2943722"/>
            <a:ext cx="6176776" cy="2959771"/>
          </a:xfrm>
          <a:prstGeom prst="rect">
            <a:avLst/>
          </a:prstGeom>
        </p:spPr>
        <p:txBody>
          <a:bodyPr vert="horz" lIns="91440" tIns="45720" rIns="91440" bIns="45720" rtlCol="0">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indent="-384048" algn="ctr">
              <a:lnSpc>
                <a:spcPct val="94000"/>
              </a:lnSpc>
              <a:spcAft>
                <a:spcPts val="200"/>
              </a:spcAft>
              <a:buFont typeface="Franklin Gothic Book" panose="020B0503020102020204" pitchFamily="34" charset="0"/>
            </a:pPr>
            <a:r>
              <a:rPr lang="en-US" sz="2400" dirty="0" err="1">
                <a:latin typeface="Calibri" panose="020F0502020204030204" pitchFamily="34" charset="0"/>
                <a:ea typeface="+mn-ea"/>
                <a:cs typeface="Calibri" panose="020F0502020204030204" pitchFamily="34" charset="0"/>
              </a:rPr>
              <a:t>Mahbaneh</a:t>
            </a:r>
            <a:r>
              <a:rPr lang="en-US" sz="2400" dirty="0">
                <a:latin typeface="Calibri" panose="020F0502020204030204" pitchFamily="34" charset="0"/>
                <a:ea typeface="+mn-ea"/>
                <a:cs typeface="Calibri" panose="020F0502020204030204" pitchFamily="34" charset="0"/>
              </a:rPr>
              <a:t> </a:t>
            </a:r>
            <a:r>
              <a:rPr lang="en-US" sz="2400" dirty="0" err="1">
                <a:latin typeface="Calibri" panose="020F0502020204030204" pitchFamily="34" charset="0"/>
                <a:ea typeface="+mn-ea"/>
                <a:cs typeface="Calibri" panose="020F0502020204030204" pitchFamily="34" charset="0"/>
              </a:rPr>
              <a:t>Eshaghzadeh</a:t>
            </a:r>
            <a:r>
              <a:rPr lang="en-US" sz="2400" dirty="0">
                <a:latin typeface="Calibri" panose="020F0502020204030204" pitchFamily="34" charset="0"/>
                <a:ea typeface="+mn-ea"/>
                <a:cs typeface="Calibri" panose="020F0502020204030204" pitchFamily="34" charset="0"/>
              </a:rPr>
              <a:t> Torbati</a:t>
            </a:r>
            <a:r>
              <a:rPr lang="en-US" sz="2400" baseline="30000" dirty="0">
                <a:latin typeface="Calibri" panose="020F0502020204030204" pitchFamily="34" charset="0"/>
                <a:ea typeface="+mn-ea"/>
                <a:cs typeface="Calibri" panose="020F0502020204030204" pitchFamily="34" charset="0"/>
              </a:rPr>
              <a:t>1</a:t>
            </a:r>
            <a:r>
              <a:rPr lang="en-US" sz="2400" dirty="0">
                <a:latin typeface="Calibri" panose="020F0502020204030204" pitchFamily="34" charset="0"/>
                <a:ea typeface="+mn-ea"/>
                <a:cs typeface="Calibri" panose="020F0502020204030204" pitchFamily="34" charset="0"/>
              </a:rPr>
              <a:t>, Dana L. Tudorascu</a:t>
            </a:r>
            <a:r>
              <a:rPr lang="en-US" sz="2400" baseline="30000" dirty="0">
                <a:latin typeface="Calibri" panose="020F0502020204030204" pitchFamily="34" charset="0"/>
                <a:ea typeface="+mn-ea"/>
                <a:cs typeface="Calibri" panose="020F0502020204030204" pitchFamily="34" charset="0"/>
              </a:rPr>
              <a:t>1</a:t>
            </a:r>
            <a:r>
              <a:rPr lang="en-US" sz="2400" dirty="0">
                <a:latin typeface="Calibri" panose="020F0502020204030204" pitchFamily="34" charset="0"/>
                <a:ea typeface="+mn-ea"/>
                <a:cs typeface="Calibri" panose="020F0502020204030204" pitchFamily="34" charset="0"/>
              </a:rPr>
              <a:t>, </a:t>
            </a:r>
            <a:r>
              <a:rPr lang="en-US" sz="2400" dirty="0" err="1">
                <a:latin typeface="Calibri" panose="020F0502020204030204" pitchFamily="34" charset="0"/>
                <a:ea typeface="+mn-ea"/>
                <a:cs typeface="Calibri" panose="020F0502020204030204" pitchFamily="34" charset="0"/>
              </a:rPr>
              <a:t>Davneet</a:t>
            </a:r>
            <a:r>
              <a:rPr lang="en-US" sz="2400" dirty="0">
                <a:latin typeface="Calibri" panose="020F0502020204030204" pitchFamily="34" charset="0"/>
                <a:ea typeface="+mn-ea"/>
                <a:cs typeface="Calibri" panose="020F0502020204030204" pitchFamily="34" charset="0"/>
              </a:rPr>
              <a:t> S. Minhas</a:t>
            </a:r>
            <a:r>
              <a:rPr lang="en-US" sz="2400" baseline="30000" dirty="0">
                <a:latin typeface="Calibri" panose="020F0502020204030204" pitchFamily="34" charset="0"/>
                <a:ea typeface="+mn-ea"/>
                <a:cs typeface="Calibri" panose="020F0502020204030204" pitchFamily="34" charset="0"/>
              </a:rPr>
              <a:t>1</a:t>
            </a:r>
            <a:r>
              <a:rPr lang="en-US" sz="2400" dirty="0">
                <a:latin typeface="Calibri" panose="020F0502020204030204" pitchFamily="34" charset="0"/>
                <a:ea typeface="+mn-ea"/>
                <a:cs typeface="Calibri" panose="020F0502020204030204" pitchFamily="34" charset="0"/>
              </a:rPr>
              <a:t>, Pauline Maillard</a:t>
            </a:r>
            <a:r>
              <a:rPr lang="en-US" sz="2400" baseline="30000" dirty="0">
                <a:latin typeface="Calibri" panose="020F0502020204030204" pitchFamily="34" charset="0"/>
                <a:ea typeface="+mn-ea"/>
                <a:cs typeface="Calibri" panose="020F0502020204030204" pitchFamily="34" charset="0"/>
              </a:rPr>
              <a:t>2</a:t>
            </a:r>
            <a:r>
              <a:rPr lang="en-US" sz="2400" dirty="0">
                <a:latin typeface="Calibri" panose="020F0502020204030204" pitchFamily="34" charset="0"/>
                <a:ea typeface="+mn-ea"/>
                <a:cs typeface="Calibri" panose="020F0502020204030204" pitchFamily="34" charset="0"/>
              </a:rPr>
              <a:t>, Charles S. DeCarli</a:t>
            </a:r>
            <a:r>
              <a:rPr lang="en-US" sz="2400" baseline="30000" dirty="0">
                <a:latin typeface="Calibri" panose="020F0502020204030204" pitchFamily="34" charset="0"/>
                <a:ea typeface="+mn-ea"/>
                <a:cs typeface="Calibri" panose="020F0502020204030204" pitchFamily="34" charset="0"/>
              </a:rPr>
              <a:t>2</a:t>
            </a:r>
            <a:r>
              <a:rPr lang="en-US" sz="2400" dirty="0">
                <a:latin typeface="Calibri" panose="020F0502020204030204" pitchFamily="34" charset="0"/>
                <a:ea typeface="+mn-ea"/>
                <a:cs typeface="Calibri" panose="020F0502020204030204" pitchFamily="34" charset="0"/>
              </a:rPr>
              <a:t>, </a:t>
            </a:r>
            <a:r>
              <a:rPr lang="en-US" sz="2400" dirty="0" err="1">
                <a:latin typeface="Calibri" panose="020F0502020204030204" pitchFamily="34" charset="0"/>
                <a:ea typeface="+mn-ea"/>
                <a:cs typeface="Calibri" panose="020F0502020204030204" pitchFamily="34" charset="0"/>
              </a:rPr>
              <a:t>Seong</a:t>
            </a:r>
            <a:r>
              <a:rPr lang="en-US" sz="2400" dirty="0">
                <a:latin typeface="Calibri" panose="020F0502020204030204" pitchFamily="34" charset="0"/>
                <a:ea typeface="+mn-ea"/>
                <a:cs typeface="Calibri" panose="020F0502020204030204" pitchFamily="34" charset="0"/>
              </a:rPr>
              <a:t> Jae Hwang</a:t>
            </a:r>
            <a:r>
              <a:rPr lang="en-US" sz="2400" baseline="30000" dirty="0">
                <a:latin typeface="Calibri" panose="020F0502020204030204" pitchFamily="34" charset="0"/>
                <a:ea typeface="+mn-ea"/>
                <a:cs typeface="Calibri" panose="020F0502020204030204" pitchFamily="34" charset="0"/>
              </a:rPr>
              <a:t>1</a:t>
            </a:r>
            <a:r>
              <a:rPr lang="en-US" sz="2400" dirty="0">
                <a:latin typeface="Calibri" panose="020F0502020204030204" pitchFamily="34" charset="0"/>
                <a:ea typeface="+mn-ea"/>
                <a:cs typeface="Calibri" panose="020F0502020204030204" pitchFamily="34" charset="0"/>
              </a:rPr>
              <a:t> </a:t>
            </a:r>
          </a:p>
          <a:p>
            <a:pPr indent="-384048" algn="ctr">
              <a:lnSpc>
                <a:spcPct val="94000"/>
              </a:lnSpc>
              <a:spcAft>
                <a:spcPts val="200"/>
              </a:spcAft>
              <a:buFont typeface="Franklin Gothic Book" panose="020B0503020102020204" pitchFamily="34" charset="0"/>
            </a:pPr>
            <a:endParaRPr lang="en-US" sz="2400" dirty="0">
              <a:latin typeface="Calibri" panose="020F0502020204030204" pitchFamily="34" charset="0"/>
              <a:ea typeface="+mn-ea"/>
              <a:cs typeface="Calibri" panose="020F0502020204030204" pitchFamily="34" charset="0"/>
            </a:endParaRPr>
          </a:p>
          <a:p>
            <a:pPr indent="-384048" algn="ctr">
              <a:lnSpc>
                <a:spcPct val="94000"/>
              </a:lnSpc>
              <a:spcAft>
                <a:spcPts val="200"/>
              </a:spcAft>
              <a:buFont typeface="Franklin Gothic Book" panose="020B0503020102020204" pitchFamily="34" charset="0"/>
            </a:pPr>
            <a:r>
              <a:rPr lang="en-US" sz="2400" dirty="0">
                <a:latin typeface="Calibri" panose="020F0502020204030204" pitchFamily="34" charset="0"/>
                <a:ea typeface="+mn-ea"/>
                <a:cs typeface="Calibri" panose="020F0502020204030204" pitchFamily="34" charset="0"/>
              </a:rPr>
              <a:t>1. University of Pittsburgh</a:t>
            </a:r>
          </a:p>
          <a:p>
            <a:pPr indent="-384048" algn="ctr">
              <a:lnSpc>
                <a:spcPct val="94000"/>
              </a:lnSpc>
              <a:spcAft>
                <a:spcPts val="200"/>
              </a:spcAft>
              <a:buFont typeface="Franklin Gothic Book" panose="020B0503020102020204" pitchFamily="34" charset="0"/>
            </a:pPr>
            <a:r>
              <a:rPr lang="en-US" sz="2400" dirty="0">
                <a:latin typeface="Calibri" panose="020F0502020204030204" pitchFamily="34" charset="0"/>
                <a:ea typeface="+mn-ea"/>
                <a:cs typeface="Calibri" panose="020F0502020204030204" pitchFamily="34" charset="0"/>
              </a:rPr>
              <a:t>2. University of California, Davis</a:t>
            </a:r>
          </a:p>
          <a:p>
            <a:pPr indent="-384048" algn="ctr">
              <a:lnSpc>
                <a:spcPct val="94000"/>
              </a:lnSpc>
              <a:spcAft>
                <a:spcPts val="200"/>
              </a:spcAft>
              <a:buFont typeface="Franklin Gothic Book" panose="020B0503020102020204" pitchFamily="34" charset="0"/>
            </a:pPr>
            <a:endParaRPr lang="en-US" sz="2400" dirty="0">
              <a:latin typeface="Calibri" panose="020F0502020204030204" pitchFamily="34" charset="0"/>
              <a:ea typeface="+mn-ea"/>
              <a:cs typeface="Calibri" panose="020F0502020204030204" pitchFamily="34" charset="0"/>
            </a:endParaRPr>
          </a:p>
          <a:p>
            <a:pPr indent="-384048" algn="ctr">
              <a:lnSpc>
                <a:spcPct val="94000"/>
              </a:lnSpc>
              <a:spcAft>
                <a:spcPts val="200"/>
              </a:spcAft>
              <a:buFont typeface="Franklin Gothic Book" panose="020B0503020102020204" pitchFamily="34" charset="0"/>
            </a:pPr>
            <a:endParaRPr lang="en-US" sz="2400" dirty="0">
              <a:latin typeface="Calibri" panose="020F0502020204030204" pitchFamily="34" charset="0"/>
              <a:ea typeface="+mn-ea"/>
              <a:cs typeface="Calibri" panose="020F0502020204030204" pitchFamily="34" charset="0"/>
            </a:endParaRPr>
          </a:p>
        </p:txBody>
      </p:sp>
      <p:sp>
        <p:nvSpPr>
          <p:cNvPr id="4" name="Slide Number Placeholder 3">
            <a:extLst>
              <a:ext uri="{FF2B5EF4-FFF2-40B4-BE49-F238E27FC236}">
                <a16:creationId xmlns:a16="http://schemas.microsoft.com/office/drawing/2014/main" id="{0B208D84-C986-0F49-8073-8BA95315D49C}"/>
              </a:ext>
            </a:extLst>
          </p:cNvPr>
          <p:cNvSpPr>
            <a:spLocks noGrp="1"/>
          </p:cNvSpPr>
          <p:nvPr>
            <p:ph type="sldNum" sz="quarter" idx="12"/>
          </p:nvPr>
        </p:nvSpPr>
        <p:spPr>
          <a:xfrm>
            <a:off x="10018164" y="6453386"/>
            <a:ext cx="1596292" cy="404614"/>
          </a:xfrm>
        </p:spPr>
        <p:txBody>
          <a:bodyPr vert="horz" lIns="91440" tIns="45720" rIns="91440" bIns="45720" rtlCol="0" anchor="ctr">
            <a:normAutofit/>
          </a:bodyPr>
          <a:lstStyle/>
          <a:p>
            <a:pPr defTabSz="457200">
              <a:spcAft>
                <a:spcPts val="600"/>
              </a:spcAft>
            </a:pPr>
            <a:fld id="{5A7D40CA-E563-694B-B2F2-4EF917269D9A}" type="slidenum">
              <a:rPr lang="en-US" smtClean="0"/>
              <a:pPr defTabSz="457200">
                <a:spcAft>
                  <a:spcPts val="600"/>
                </a:spcAft>
              </a:pPr>
              <a:t>1</a:t>
            </a:fld>
            <a:endParaRPr lang="en-US"/>
          </a:p>
        </p:txBody>
      </p:sp>
    </p:spTree>
    <p:extLst>
      <p:ext uri="{BB962C8B-B14F-4D97-AF65-F5344CB8AC3E}">
        <p14:creationId xmlns:p14="http://schemas.microsoft.com/office/powerpoint/2010/main" val="19582988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EAA59B-03D3-734D-B075-B696D65F4AFF}"/>
              </a:ext>
            </a:extLst>
          </p:cNvPr>
          <p:cNvSpPr txBox="1"/>
          <p:nvPr/>
        </p:nvSpPr>
        <p:spPr>
          <a:xfrm>
            <a:off x="910170" y="1169078"/>
            <a:ext cx="1196161" cy="369332"/>
          </a:xfrm>
          <a:prstGeom prst="rect">
            <a:avLst/>
          </a:prstGeom>
          <a:noFill/>
        </p:spPr>
        <p:txBody>
          <a:bodyPr wrap="none" rtlCol="0">
            <a:spAutoFit/>
          </a:bodyPr>
          <a:lstStyle/>
          <a:p>
            <a:pPr algn="ctr"/>
            <a:r>
              <a:rPr lang="en-US" dirty="0"/>
              <a:t>Input Scans</a:t>
            </a:r>
          </a:p>
        </p:txBody>
      </p:sp>
      <p:sp>
        <p:nvSpPr>
          <p:cNvPr id="6" name="TextBox 5">
            <a:extLst>
              <a:ext uri="{FF2B5EF4-FFF2-40B4-BE49-F238E27FC236}">
                <a16:creationId xmlns:a16="http://schemas.microsoft.com/office/drawing/2014/main" id="{C0C4B3C9-01CE-EE48-A279-16F3F7EE1026}"/>
              </a:ext>
            </a:extLst>
          </p:cNvPr>
          <p:cNvSpPr txBox="1"/>
          <p:nvPr/>
        </p:nvSpPr>
        <p:spPr>
          <a:xfrm>
            <a:off x="4351266" y="1169078"/>
            <a:ext cx="1880002" cy="369332"/>
          </a:xfrm>
          <a:prstGeom prst="rect">
            <a:avLst/>
          </a:prstGeom>
          <a:noFill/>
        </p:spPr>
        <p:txBody>
          <a:bodyPr wrap="none" rtlCol="0">
            <a:spAutoFit/>
          </a:bodyPr>
          <a:lstStyle/>
          <a:p>
            <a:pPr algn="ctr"/>
            <a:r>
              <a:rPr lang="en-US" dirty="0"/>
              <a:t>Latent Embeddings</a:t>
            </a:r>
          </a:p>
        </p:txBody>
      </p:sp>
      <p:pic>
        <p:nvPicPr>
          <p:cNvPr id="7" name="Picture 6" descr="A picture containing fruit, custard apple&#10;&#10;Description automatically generated">
            <a:extLst>
              <a:ext uri="{FF2B5EF4-FFF2-40B4-BE49-F238E27FC236}">
                <a16:creationId xmlns:a16="http://schemas.microsoft.com/office/drawing/2014/main" id="{750199EC-687D-1C49-AC02-9B4370A8E3EA}"/>
              </a:ext>
            </a:extLst>
          </p:cNvPr>
          <p:cNvPicPr>
            <a:picLocks noChangeAspect="1"/>
          </p:cNvPicPr>
          <p:nvPr/>
        </p:nvPicPr>
        <p:blipFill>
          <a:blip r:embed="rId3"/>
          <a:stretch>
            <a:fillRect/>
          </a:stretch>
        </p:blipFill>
        <p:spPr>
          <a:xfrm>
            <a:off x="1077715" y="1577321"/>
            <a:ext cx="868398" cy="1139773"/>
          </a:xfrm>
          <a:prstGeom prst="rect">
            <a:avLst/>
          </a:prstGeom>
        </p:spPr>
      </p:pic>
      <p:pic>
        <p:nvPicPr>
          <p:cNvPr id="8" name="Picture 7" descr="A picture containing posing, staring&#10;&#10;Description automatically generated">
            <a:extLst>
              <a:ext uri="{FF2B5EF4-FFF2-40B4-BE49-F238E27FC236}">
                <a16:creationId xmlns:a16="http://schemas.microsoft.com/office/drawing/2014/main" id="{4F0928E1-2025-974A-9385-50EEA293F1E2}"/>
              </a:ext>
            </a:extLst>
          </p:cNvPr>
          <p:cNvPicPr>
            <a:picLocks noChangeAspect="1"/>
          </p:cNvPicPr>
          <p:nvPr/>
        </p:nvPicPr>
        <p:blipFill>
          <a:blip r:embed="rId4"/>
          <a:stretch>
            <a:fillRect/>
          </a:stretch>
        </p:blipFill>
        <p:spPr>
          <a:xfrm>
            <a:off x="3912905" y="1730319"/>
            <a:ext cx="2687263" cy="83093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C83F5E-FD7E-AF4B-B1A8-F0E813ACAC0D}"/>
                  </a:ext>
                </a:extLst>
              </p:cNvPr>
              <p:cNvSpPr txBox="1"/>
              <p:nvPr/>
            </p:nvSpPr>
            <p:spPr>
              <a:xfrm>
                <a:off x="1388049" y="2715671"/>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9" name="TextBox 8">
                <a:extLst>
                  <a:ext uri="{FF2B5EF4-FFF2-40B4-BE49-F238E27FC236}">
                    <a16:creationId xmlns:a16="http://schemas.microsoft.com/office/drawing/2014/main" id="{E3C83F5E-FD7E-AF4B-B1A8-F0E813ACAC0D}"/>
                  </a:ext>
                </a:extLst>
              </p:cNvPr>
              <p:cNvSpPr txBox="1">
                <a:spLocks noRot="1" noChangeAspect="1" noMove="1" noResize="1" noEditPoints="1" noAdjustHandles="1" noChangeArrowheads="1" noChangeShapeType="1" noTextEdit="1"/>
              </p:cNvSpPr>
              <p:nvPr/>
            </p:nvSpPr>
            <p:spPr>
              <a:xfrm>
                <a:off x="1388049" y="2715671"/>
                <a:ext cx="289503" cy="299377"/>
              </a:xfrm>
              <a:prstGeom prst="rect">
                <a:avLst/>
              </a:prstGeom>
              <a:blipFill>
                <a:blip r:embed="rId5"/>
                <a:stretch>
                  <a:fillRect l="-13043" r="-1304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BD49291-73FA-1A4B-ABB5-40703BA688B4}"/>
                  </a:ext>
                </a:extLst>
              </p:cNvPr>
              <p:cNvSpPr/>
              <p:nvPr/>
            </p:nvSpPr>
            <p:spPr>
              <a:xfrm>
                <a:off x="2274066" y="187369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10" name="Rectangle 9">
                <a:extLst>
                  <a:ext uri="{FF2B5EF4-FFF2-40B4-BE49-F238E27FC236}">
                    <a16:creationId xmlns:a16="http://schemas.microsoft.com/office/drawing/2014/main" id="{ABD49291-73FA-1A4B-ABB5-40703BA688B4}"/>
                  </a:ext>
                </a:extLst>
              </p:cNvPr>
              <p:cNvSpPr>
                <a:spLocks noRot="1" noChangeAspect="1" noMove="1" noResize="1" noEditPoints="1" noAdjustHandles="1" noChangeArrowheads="1" noChangeShapeType="1" noTextEdit="1"/>
              </p:cNvSpPr>
              <p:nvPr/>
            </p:nvSpPr>
            <p:spPr>
              <a:xfrm>
                <a:off x="2274066" y="1873695"/>
                <a:ext cx="1310887" cy="544177"/>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A0A0DDC-9551-4743-BF1E-F52631548F0C}"/>
              </a:ext>
            </a:extLst>
          </p:cNvPr>
          <p:cNvCxnSpPr>
            <a:cxnSpLocks/>
            <a:stCxn id="7" idx="3"/>
            <a:endCxn id="10" idx="1"/>
          </p:cNvCxnSpPr>
          <p:nvPr/>
        </p:nvCxnSpPr>
        <p:spPr>
          <a:xfrm flipV="1">
            <a:off x="1946113" y="214578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803696-8035-E14A-B59B-BC86FFFF3D8F}"/>
              </a:ext>
            </a:extLst>
          </p:cNvPr>
          <p:cNvCxnSpPr>
            <a:cxnSpLocks/>
            <a:stCxn id="10" idx="3"/>
            <a:endCxn id="8" idx="1"/>
          </p:cNvCxnSpPr>
          <p:nvPr/>
        </p:nvCxnSpPr>
        <p:spPr>
          <a:xfrm>
            <a:off x="3584953" y="214578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F3D226-AB13-FF43-B3BB-023249EA5C23}"/>
                  </a:ext>
                </a:extLst>
              </p:cNvPr>
              <p:cNvSpPr txBox="1"/>
              <p:nvPr/>
            </p:nvSpPr>
            <p:spPr>
              <a:xfrm>
                <a:off x="4513961" y="2572905"/>
                <a:ext cx="1671098"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a:latin typeface="Cambria Math" panose="02040503050406030204" pitchFamily="18" charset="0"/>
                            </a:rPr>
                            <m:t>𝐙</m:t>
                          </m:r>
                        </m:e>
                        <m:sub>
                          <m:r>
                            <a:rPr lang="en-US" sz="1600">
                              <a:latin typeface="Cambria Math" panose="02040503050406030204" pitchFamily="18" charset="0"/>
                            </a:rPr>
                            <m:t>1</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m:t>
                              </m:r>
                              <m:r>
                                <a:rPr lang="en-US" sz="1600" i="1" smtClean="0">
                                  <a:solidFill>
                                    <a:srgbClr val="4A86E9"/>
                                  </a:solidFill>
                                  <a:latin typeface="Cambria Math" panose="02040503050406030204" pitchFamily="18" charset="0"/>
                                </a:rPr>
                                <m:t>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m:t>
                              </m:r>
                              <m:r>
                                <a:rPr lang="en-US" sz="1600" i="1" smtClean="0">
                                  <a:solidFill>
                                    <a:srgbClr val="4A86E9"/>
                                  </a:solidFill>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13" name="TextBox 12">
                <a:extLst>
                  <a:ext uri="{FF2B5EF4-FFF2-40B4-BE49-F238E27FC236}">
                    <a16:creationId xmlns:a16="http://schemas.microsoft.com/office/drawing/2014/main" id="{67F3D226-AB13-FF43-B3BB-023249EA5C23}"/>
                  </a:ext>
                </a:extLst>
              </p:cNvPr>
              <p:cNvSpPr txBox="1">
                <a:spLocks noRot="1" noChangeAspect="1" noMove="1" noResize="1" noEditPoints="1" noAdjustHandles="1" noChangeArrowheads="1" noChangeShapeType="1" noTextEdit="1"/>
              </p:cNvSpPr>
              <p:nvPr/>
            </p:nvSpPr>
            <p:spPr>
              <a:xfrm>
                <a:off x="4513961" y="2572905"/>
                <a:ext cx="1671098" cy="319831"/>
              </a:xfrm>
              <a:prstGeom prst="rect">
                <a:avLst/>
              </a:prstGeom>
              <a:blipFill>
                <a:blip r:embed="rId7"/>
                <a:stretch>
                  <a:fillRect l="-2256" b="-3704"/>
                </a:stretch>
              </a:blipFill>
            </p:spPr>
            <p:txBody>
              <a:bodyPr/>
              <a:lstStyle/>
              <a:p>
                <a:r>
                  <a:rPr lang="en-US">
                    <a:noFill/>
                  </a:rPr>
                  <a:t> </a:t>
                </a:r>
              </a:p>
            </p:txBody>
          </p:sp>
        </mc:Fallback>
      </mc:AlternateContent>
      <p:pic>
        <p:nvPicPr>
          <p:cNvPr id="14" name="Picture 13" descr="A picture containing fruit, custard apple&#10;&#10;Description automatically generated">
            <a:extLst>
              <a:ext uri="{FF2B5EF4-FFF2-40B4-BE49-F238E27FC236}">
                <a16:creationId xmlns:a16="http://schemas.microsoft.com/office/drawing/2014/main" id="{46699C65-C9AB-3742-8C46-EEC0961831FB}"/>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1077715" y="3621181"/>
            <a:ext cx="868398" cy="1139773"/>
          </a:xfrm>
          <a:prstGeom prst="rect">
            <a:avLst/>
          </a:prstGeom>
        </p:spPr>
      </p:pic>
      <p:pic>
        <p:nvPicPr>
          <p:cNvPr id="15" name="Picture 14" descr="A picture containing posing, staring&#10;&#10;Description automatically generated">
            <a:extLst>
              <a:ext uri="{FF2B5EF4-FFF2-40B4-BE49-F238E27FC236}">
                <a16:creationId xmlns:a16="http://schemas.microsoft.com/office/drawing/2014/main" id="{BEEA30B3-D586-F14C-89DD-1F98FD9211BA}"/>
              </a:ext>
            </a:extLst>
          </p:cNvPr>
          <p:cNvPicPr>
            <a:picLocks noChangeAspect="1"/>
          </p:cNvPicPr>
          <p:nvPr/>
        </p:nvPicPr>
        <p:blipFill>
          <a:blip r:embed="rId4"/>
          <a:stretch>
            <a:fillRect/>
          </a:stretch>
        </p:blipFill>
        <p:spPr>
          <a:xfrm>
            <a:off x="3912905" y="3774179"/>
            <a:ext cx="2687263" cy="83093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726A67-C50E-ED4D-A1AC-FE6773FC6894}"/>
                  </a:ext>
                </a:extLst>
              </p:cNvPr>
              <p:cNvSpPr txBox="1"/>
              <p:nvPr/>
            </p:nvSpPr>
            <p:spPr>
              <a:xfrm>
                <a:off x="1388049" y="4759531"/>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𝑋</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16" name="TextBox 15">
                <a:extLst>
                  <a:ext uri="{FF2B5EF4-FFF2-40B4-BE49-F238E27FC236}">
                    <a16:creationId xmlns:a16="http://schemas.microsoft.com/office/drawing/2014/main" id="{CF726A67-C50E-ED4D-A1AC-FE6773FC6894}"/>
                  </a:ext>
                </a:extLst>
              </p:cNvPr>
              <p:cNvSpPr txBox="1">
                <a:spLocks noRot="1" noChangeAspect="1" noMove="1" noResize="1" noEditPoints="1" noAdjustHandles="1" noChangeArrowheads="1" noChangeShapeType="1" noTextEdit="1"/>
              </p:cNvSpPr>
              <p:nvPr/>
            </p:nvSpPr>
            <p:spPr>
              <a:xfrm>
                <a:off x="1388049" y="4759531"/>
                <a:ext cx="289503" cy="299121"/>
              </a:xfrm>
              <a:prstGeom prst="rect">
                <a:avLst/>
              </a:prstGeom>
              <a:blipFill>
                <a:blip r:embed="rId10"/>
                <a:stretch>
                  <a:fillRect l="-13043" r="-1304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41FD76F-E7E1-7B4B-BBB3-389E0684FBAC}"/>
                  </a:ext>
                </a:extLst>
              </p:cNvPr>
              <p:cNvSpPr/>
              <p:nvPr/>
            </p:nvSpPr>
            <p:spPr>
              <a:xfrm>
                <a:off x="2274066" y="391755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17" name="Rectangle 16">
                <a:extLst>
                  <a:ext uri="{FF2B5EF4-FFF2-40B4-BE49-F238E27FC236}">
                    <a16:creationId xmlns:a16="http://schemas.microsoft.com/office/drawing/2014/main" id="{E41FD76F-E7E1-7B4B-BBB3-389E0684FBAC}"/>
                  </a:ext>
                </a:extLst>
              </p:cNvPr>
              <p:cNvSpPr>
                <a:spLocks noRot="1" noChangeAspect="1" noMove="1" noResize="1" noEditPoints="1" noAdjustHandles="1" noChangeArrowheads="1" noChangeShapeType="1" noTextEdit="1"/>
              </p:cNvSpPr>
              <p:nvPr/>
            </p:nvSpPr>
            <p:spPr>
              <a:xfrm>
                <a:off x="2274066" y="3917555"/>
                <a:ext cx="1310887" cy="544177"/>
              </a:xfrm>
              <a:prstGeom prst="rect">
                <a:avLst/>
              </a:prstGeom>
              <a:blipFill>
                <a:blip r:embed="rId11"/>
                <a:stretch>
                  <a:fillRect/>
                </a:stretch>
              </a:blipFill>
              <a:ln w="12700">
                <a:solidFill>
                  <a:schemeClr val="tx1"/>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E3CB8675-2C73-CF4D-B3B8-37B33C207825}"/>
              </a:ext>
            </a:extLst>
          </p:cNvPr>
          <p:cNvCxnSpPr>
            <a:cxnSpLocks/>
            <a:stCxn id="14" idx="3"/>
            <a:endCxn id="17" idx="1"/>
          </p:cNvCxnSpPr>
          <p:nvPr/>
        </p:nvCxnSpPr>
        <p:spPr>
          <a:xfrm flipV="1">
            <a:off x="1946113" y="418964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5F8261-B914-3A41-AB59-91AE4E8579E7}"/>
              </a:ext>
            </a:extLst>
          </p:cNvPr>
          <p:cNvCxnSpPr>
            <a:cxnSpLocks/>
            <a:stCxn id="17" idx="3"/>
            <a:endCxn id="15" idx="1"/>
          </p:cNvCxnSpPr>
          <p:nvPr/>
        </p:nvCxnSpPr>
        <p:spPr>
          <a:xfrm>
            <a:off x="3584953" y="418964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E396ACE-2676-0945-9D6C-566561B612A8}"/>
                  </a:ext>
                </a:extLst>
              </p:cNvPr>
              <p:cNvSpPr txBox="1"/>
              <p:nvPr/>
            </p:nvSpPr>
            <p:spPr>
              <a:xfrm>
                <a:off x="4513961" y="4616765"/>
                <a:ext cx="1729127"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a:latin typeface="Cambria Math" panose="02040503050406030204" pitchFamily="18" charset="0"/>
                            </a:rPr>
                            <m:t>𝐙</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m:t>
                              </m:r>
                              <m:r>
                                <a:rPr lang="en-US" sz="1600" i="1" smtClean="0">
                                  <a:solidFill>
                                    <a:srgbClr val="4A86E9"/>
                                  </a:solidFill>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20" name="TextBox 19">
                <a:extLst>
                  <a:ext uri="{FF2B5EF4-FFF2-40B4-BE49-F238E27FC236}">
                    <a16:creationId xmlns:a16="http://schemas.microsoft.com/office/drawing/2014/main" id="{FE396ACE-2676-0945-9D6C-566561B612A8}"/>
                  </a:ext>
                </a:extLst>
              </p:cNvPr>
              <p:cNvSpPr txBox="1">
                <a:spLocks noRot="1" noChangeAspect="1" noMove="1" noResize="1" noEditPoints="1" noAdjustHandles="1" noChangeArrowheads="1" noChangeShapeType="1" noTextEdit="1"/>
              </p:cNvSpPr>
              <p:nvPr/>
            </p:nvSpPr>
            <p:spPr>
              <a:xfrm>
                <a:off x="4513961" y="4616765"/>
                <a:ext cx="1729127" cy="319831"/>
              </a:xfrm>
              <a:prstGeom prst="rect">
                <a:avLst/>
              </a:prstGeom>
              <a:blipFill>
                <a:blip r:embed="rId12"/>
                <a:stretch>
                  <a:fillRect l="-730"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FD79715-5CA8-9C4D-8500-84104CFF1EE3}"/>
                  </a:ext>
                </a:extLst>
              </p:cNvPr>
              <p:cNvSpPr txBox="1"/>
              <p:nvPr/>
            </p:nvSpPr>
            <p:spPr>
              <a:xfrm>
                <a:off x="1388049"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1" name="TextBox 20">
                <a:extLst>
                  <a:ext uri="{FF2B5EF4-FFF2-40B4-BE49-F238E27FC236}">
                    <a16:creationId xmlns:a16="http://schemas.microsoft.com/office/drawing/2014/main" id="{DFD79715-5CA8-9C4D-8500-84104CFF1EE3}"/>
                  </a:ext>
                </a:extLst>
              </p:cNvPr>
              <p:cNvSpPr txBox="1">
                <a:spLocks noRot="1" noChangeAspect="1" noMove="1" noResize="1" noEditPoints="1" noAdjustHandles="1" noChangeArrowheads="1" noChangeShapeType="1" noTextEdit="1"/>
              </p:cNvSpPr>
              <p:nvPr/>
            </p:nvSpPr>
            <p:spPr>
              <a:xfrm>
                <a:off x="1388049" y="3039122"/>
                <a:ext cx="301365" cy="615553"/>
              </a:xfrm>
              <a:prstGeom prst="rect">
                <a:avLst/>
              </a:prstGeom>
              <a:blipFill>
                <a:blip r:embed="rId13"/>
                <a:stretch>
                  <a:fillRect l="-33333" r="-33333"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FEFBF1-EE34-7640-BC37-B1B715FE1D3D}"/>
                  </a:ext>
                </a:extLst>
              </p:cNvPr>
              <p:cNvSpPr txBox="1"/>
              <p:nvPr/>
            </p:nvSpPr>
            <p:spPr>
              <a:xfrm>
                <a:off x="513633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2" name="TextBox 21">
                <a:extLst>
                  <a:ext uri="{FF2B5EF4-FFF2-40B4-BE49-F238E27FC236}">
                    <a16:creationId xmlns:a16="http://schemas.microsoft.com/office/drawing/2014/main" id="{91FEFBF1-EE34-7640-BC37-B1B715FE1D3D}"/>
                  </a:ext>
                </a:extLst>
              </p:cNvPr>
              <p:cNvSpPr txBox="1">
                <a:spLocks noRot="1" noChangeAspect="1" noMove="1" noResize="1" noEditPoints="1" noAdjustHandles="1" noChangeArrowheads="1" noChangeShapeType="1" noTextEdit="1"/>
              </p:cNvSpPr>
              <p:nvPr/>
            </p:nvSpPr>
            <p:spPr>
              <a:xfrm>
                <a:off x="5136335" y="3039122"/>
                <a:ext cx="301365" cy="615553"/>
              </a:xfrm>
              <a:prstGeom prst="rect">
                <a:avLst/>
              </a:prstGeom>
              <a:blipFill>
                <a:blip r:embed="rId13"/>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3C5163C-287C-ED4E-AA8A-23B981C1A26F}"/>
                  </a:ext>
                </a:extLst>
              </p:cNvPr>
              <p:cNvSpPr txBox="1"/>
              <p:nvPr/>
            </p:nvSpPr>
            <p:spPr>
              <a:xfrm>
                <a:off x="2809308"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3" name="TextBox 22">
                <a:extLst>
                  <a:ext uri="{FF2B5EF4-FFF2-40B4-BE49-F238E27FC236}">
                    <a16:creationId xmlns:a16="http://schemas.microsoft.com/office/drawing/2014/main" id="{03C5163C-287C-ED4E-AA8A-23B981C1A26F}"/>
                  </a:ext>
                </a:extLst>
              </p:cNvPr>
              <p:cNvSpPr txBox="1">
                <a:spLocks noRot="1" noChangeAspect="1" noMove="1" noResize="1" noEditPoints="1" noAdjustHandles="1" noChangeArrowheads="1" noChangeShapeType="1" noTextEdit="1"/>
              </p:cNvSpPr>
              <p:nvPr/>
            </p:nvSpPr>
            <p:spPr>
              <a:xfrm>
                <a:off x="2809308" y="3039122"/>
                <a:ext cx="301365" cy="615553"/>
              </a:xfrm>
              <a:prstGeom prst="rect">
                <a:avLst/>
              </a:prstGeom>
              <a:blipFill>
                <a:blip r:embed="rId14"/>
                <a:stretch>
                  <a:fillRect l="-33333" r="-33333"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ACD0274-48D7-8B47-83A7-53A1E8F29B0A}"/>
                  </a:ext>
                </a:extLst>
              </p:cNvPr>
              <p:cNvSpPr txBox="1"/>
              <p:nvPr/>
            </p:nvSpPr>
            <p:spPr>
              <a:xfrm>
                <a:off x="968106" y="5514590"/>
                <a:ext cx="2488823" cy="91967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𝐸𝑛</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oMath>
                </a14:m>
                <a:r>
                  <a:rPr lang="en-US" sz="2400" dirty="0">
                    <a:latin typeface="Calibri" panose="020F0502020204030204" pitchFamily="34" charset="0"/>
                    <a:cs typeface="Calibri" panose="020F0502020204030204" pitchFamily="34" charset="0"/>
                  </a:rPr>
                  <a:t>: U-Net</a:t>
                </a:r>
              </a:p>
              <a:p>
                <a14:m>
                  <m:oMath xmlns:m="http://schemas.openxmlformats.org/officeDocument/2006/math">
                    <m:sSubSup>
                      <m:sSubSupPr>
                        <m:ctrlPr>
                          <a:rPr lang="en-US" sz="2400" b="1" i="1">
                            <a:latin typeface="Cambria Math" panose="02040503050406030204" pitchFamily="18" charset="0"/>
                          </a:rPr>
                        </m:ctrlPr>
                      </m:sSubSupPr>
                      <m:e>
                        <m:r>
                          <a:rPr lang="en-US" sz="2400" b="1">
                            <a:latin typeface="Cambria Math" panose="02040503050406030204" pitchFamily="18" charset="0"/>
                          </a:rPr>
                          <m:t>𝐙</m:t>
                        </m:r>
                      </m:e>
                      <m:sub>
                        <m:r>
                          <a:rPr lang="en-US" sz="2400" b="0" i="1" smtClean="0">
                            <a:latin typeface="Cambria Math" panose="02040503050406030204" pitchFamily="18" charset="0"/>
                          </a:rPr>
                          <m:t>𝑖</m:t>
                        </m:r>
                      </m:sub>
                      <m:sup>
                        <m:r>
                          <a:rPr lang="en-US" sz="2400" i="1">
                            <a:latin typeface="Cambria Math" panose="02040503050406030204" pitchFamily="18" charset="0"/>
                          </a:rPr>
                          <m:t>𝑗</m:t>
                        </m:r>
                      </m:sup>
                    </m:sSubSup>
                  </m:oMath>
                </a14:m>
                <a:r>
                  <a:rPr lang="en-US" sz="2400" dirty="0">
                    <a:latin typeface="Calibri" panose="020F0502020204030204" pitchFamily="34" charset="0"/>
                    <a:cs typeface="Calibri" panose="020F0502020204030204" pitchFamily="34" charset="0"/>
                  </a:rPr>
                  <a:t>: </a:t>
                </a:r>
                <a14:m>
                  <m:oMath xmlns:m="http://schemas.openxmlformats.org/officeDocument/2006/math">
                    <m:r>
                      <a:rPr lang="en-US" sz="2400" b="0" i="1" smtClean="0">
                        <a:solidFill>
                          <a:srgbClr val="4A86E9"/>
                        </a:solidFill>
                        <a:latin typeface="Cambria Math" panose="02040503050406030204" pitchFamily="18" charset="0"/>
                      </a:rPr>
                      <m:t>𝐿</m:t>
                    </m:r>
                  </m:oMath>
                </a14:m>
                <a:r>
                  <a:rPr lang="en-US" sz="2400" dirty="0">
                    <a:latin typeface="Calibri" panose="020F0502020204030204" pitchFamily="34" charset="0"/>
                    <a:cs typeface="Calibri" panose="020F0502020204030204" pitchFamily="34" charset="0"/>
                  </a:rPr>
                  <a:t> Components</a:t>
                </a:r>
              </a:p>
            </p:txBody>
          </p:sp>
        </mc:Choice>
        <mc:Fallback xmlns="">
          <p:sp>
            <p:nvSpPr>
              <p:cNvPr id="25" name="TextBox 24">
                <a:extLst>
                  <a:ext uri="{FF2B5EF4-FFF2-40B4-BE49-F238E27FC236}">
                    <a16:creationId xmlns:a16="http://schemas.microsoft.com/office/drawing/2014/main" id="{FACD0274-48D7-8B47-83A7-53A1E8F29B0A}"/>
                  </a:ext>
                </a:extLst>
              </p:cNvPr>
              <p:cNvSpPr txBox="1">
                <a:spLocks noRot="1" noChangeAspect="1" noMove="1" noResize="1" noEditPoints="1" noAdjustHandles="1" noChangeArrowheads="1" noChangeShapeType="1" noTextEdit="1"/>
              </p:cNvSpPr>
              <p:nvPr/>
            </p:nvSpPr>
            <p:spPr>
              <a:xfrm>
                <a:off x="968106" y="5514590"/>
                <a:ext cx="2488823" cy="919675"/>
              </a:xfrm>
              <a:prstGeom prst="rect">
                <a:avLst/>
              </a:prstGeom>
              <a:blipFill>
                <a:blip r:embed="rId15"/>
                <a:stretch>
                  <a:fillRect l="-508" t="-4110" r="-2538" b="-12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93FBF33-D3F7-7740-91B6-FF9918353B95}"/>
                  </a:ext>
                </a:extLst>
              </p:cNvPr>
              <p:cNvSpPr txBox="1"/>
              <p:nvPr/>
            </p:nvSpPr>
            <p:spPr>
              <a:xfrm rot="5400000">
                <a:off x="5699815" y="5662953"/>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6" name="TextBox 25">
                <a:extLst>
                  <a:ext uri="{FF2B5EF4-FFF2-40B4-BE49-F238E27FC236}">
                    <a16:creationId xmlns:a16="http://schemas.microsoft.com/office/drawing/2014/main" id="{293FBF33-D3F7-7740-91B6-FF9918353B95}"/>
                  </a:ext>
                </a:extLst>
              </p:cNvPr>
              <p:cNvSpPr txBox="1">
                <a:spLocks noRot="1" noChangeAspect="1" noMove="1" noResize="1" noEditPoints="1" noAdjustHandles="1" noChangeArrowheads="1" noChangeShapeType="1" noTextEdit="1"/>
              </p:cNvSpPr>
              <p:nvPr/>
            </p:nvSpPr>
            <p:spPr>
              <a:xfrm rot="5400000">
                <a:off x="5699815" y="5662953"/>
                <a:ext cx="301365" cy="615553"/>
              </a:xfrm>
              <a:prstGeom prst="rect">
                <a:avLst/>
              </a:prstGeom>
              <a:blipFill>
                <a:blip r:embed="rId16"/>
                <a:stretch>
                  <a:fillRect l="-8163" t="-33333" b="-3333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38599444-5920-4346-8833-B796DFA7F042}"/>
              </a:ext>
            </a:extLst>
          </p:cNvPr>
          <p:cNvSpPr/>
          <p:nvPr/>
        </p:nvSpPr>
        <p:spPr>
          <a:xfrm>
            <a:off x="3408777" y="5213602"/>
            <a:ext cx="489236" cy="1323439"/>
          </a:xfrm>
          <a:prstGeom prst="rect">
            <a:avLst/>
          </a:prstGeom>
        </p:spPr>
        <p:txBody>
          <a:bodyPr wrap="none" anchor="ctr">
            <a:spAutoFit/>
          </a:bodyPr>
          <a:lstStyle/>
          <a:p>
            <a:r>
              <a:rPr lang="en-US" sz="8000" dirty="0"/>
              <a:t>[</a:t>
            </a:r>
          </a:p>
        </p:txBody>
      </p:sp>
      <p:sp>
        <p:nvSpPr>
          <p:cNvPr id="28" name="Rectangle 27">
            <a:extLst>
              <a:ext uri="{FF2B5EF4-FFF2-40B4-BE49-F238E27FC236}">
                <a16:creationId xmlns:a16="http://schemas.microsoft.com/office/drawing/2014/main" id="{E9D6B8FC-D6A0-D740-A96B-913C9E423DD9}"/>
              </a:ext>
            </a:extLst>
          </p:cNvPr>
          <p:cNvSpPr/>
          <p:nvPr/>
        </p:nvSpPr>
        <p:spPr>
          <a:xfrm>
            <a:off x="6954847" y="5213601"/>
            <a:ext cx="489236" cy="1323439"/>
          </a:xfrm>
          <a:prstGeom prst="rect">
            <a:avLst/>
          </a:prstGeom>
        </p:spPr>
        <p:txBody>
          <a:bodyPr wrap="none" anchor="ctr">
            <a:spAutoFit/>
          </a:bodyPr>
          <a:lstStyle/>
          <a:p>
            <a:r>
              <a:rPr lang="en-US" sz="8000" dirty="0"/>
              <a:t>]</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77B6D16-4F34-F340-A680-BCB88F6739D6}"/>
                  </a:ext>
                </a:extLst>
              </p:cNvPr>
              <p:cNvSpPr/>
              <p:nvPr/>
            </p:nvSpPr>
            <p:spPr>
              <a:xfrm>
                <a:off x="3942288" y="5123290"/>
                <a:ext cx="585994" cy="456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𝑍</m:t>
                          </m:r>
                        </m:e>
                        <m:sub>
                          <m:r>
                            <a:rPr lang="en-US" b="0" i="1" smtClean="0">
                              <a:latin typeface="Cambria Math" panose="02040503050406030204" pitchFamily="18" charset="0"/>
                            </a:rPr>
                            <m:t>𝑖</m:t>
                          </m:r>
                          <m:r>
                            <a:rPr lang="en-US" i="1">
                              <a:latin typeface="Cambria Math" panose="02040503050406030204" pitchFamily="18" charset="0"/>
                            </a:rPr>
                            <m:t>,</m:t>
                          </m:r>
                          <m:r>
                            <a:rPr lang="en-US" i="1" smtClean="0">
                              <a:solidFill>
                                <a:srgbClr val="4A86E9"/>
                              </a:solidFill>
                              <a:latin typeface="Cambria Math" panose="02040503050406030204" pitchFamily="18" charset="0"/>
                            </a:rPr>
                            <m:t>1</m:t>
                          </m:r>
                        </m:sub>
                        <m:sup>
                          <m:r>
                            <a:rPr lang="en-US" i="1">
                              <a:latin typeface="Cambria Math" panose="02040503050406030204" pitchFamily="18" charset="0"/>
                            </a:rPr>
                            <m:t>𝑗</m:t>
                          </m:r>
                        </m:sup>
                      </m:sSubSup>
                    </m:oMath>
                  </m:oMathPara>
                </a14:m>
                <a:endParaRPr lang="en-US" dirty="0"/>
              </a:p>
            </p:txBody>
          </p:sp>
        </mc:Choice>
        <mc:Fallback xmlns="">
          <p:sp>
            <p:nvSpPr>
              <p:cNvPr id="29" name="Rectangle 28">
                <a:extLst>
                  <a:ext uri="{FF2B5EF4-FFF2-40B4-BE49-F238E27FC236}">
                    <a16:creationId xmlns:a16="http://schemas.microsoft.com/office/drawing/2014/main" id="{E77B6D16-4F34-F340-A680-BCB88F6739D6}"/>
                  </a:ext>
                </a:extLst>
              </p:cNvPr>
              <p:cNvSpPr>
                <a:spLocks noRot="1" noChangeAspect="1" noMove="1" noResize="1" noEditPoints="1" noAdjustHandles="1" noChangeArrowheads="1" noChangeShapeType="1" noTextEdit="1"/>
              </p:cNvSpPr>
              <p:nvPr/>
            </p:nvSpPr>
            <p:spPr>
              <a:xfrm>
                <a:off x="3942288" y="5123290"/>
                <a:ext cx="585994" cy="45698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8680B1C-A923-3546-8D10-50EB1F292712}"/>
                  </a:ext>
                </a:extLst>
              </p:cNvPr>
              <p:cNvSpPr/>
              <p:nvPr/>
            </p:nvSpPr>
            <p:spPr>
              <a:xfrm>
                <a:off x="4789760" y="5123290"/>
                <a:ext cx="585994" cy="456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𝑍</m:t>
                          </m:r>
                        </m:e>
                        <m:sub>
                          <m:r>
                            <a:rPr lang="en-US" b="0" i="1" smtClean="0">
                              <a:latin typeface="Cambria Math" panose="02040503050406030204" pitchFamily="18" charset="0"/>
                            </a:rPr>
                            <m:t>𝑖</m:t>
                          </m:r>
                          <m:r>
                            <a:rPr lang="en-US" i="1">
                              <a:latin typeface="Cambria Math" panose="02040503050406030204" pitchFamily="18" charset="0"/>
                            </a:rPr>
                            <m:t>,</m:t>
                          </m:r>
                          <m:r>
                            <a:rPr lang="en-US" b="0" i="1" smtClean="0">
                              <a:solidFill>
                                <a:srgbClr val="4A86E9"/>
                              </a:solidFill>
                              <a:latin typeface="Cambria Math" panose="02040503050406030204" pitchFamily="18" charset="0"/>
                            </a:rPr>
                            <m:t>2</m:t>
                          </m:r>
                        </m:sub>
                        <m:sup>
                          <m:r>
                            <a:rPr lang="en-US" i="1">
                              <a:latin typeface="Cambria Math" panose="02040503050406030204" pitchFamily="18" charset="0"/>
                            </a:rPr>
                            <m:t>𝑗</m:t>
                          </m:r>
                        </m:sup>
                      </m:sSubSup>
                    </m:oMath>
                  </m:oMathPara>
                </a14:m>
                <a:endParaRPr lang="en-US" dirty="0"/>
              </a:p>
            </p:txBody>
          </p:sp>
        </mc:Choice>
        <mc:Fallback xmlns="">
          <p:sp>
            <p:nvSpPr>
              <p:cNvPr id="30" name="Rectangle 29">
                <a:extLst>
                  <a:ext uri="{FF2B5EF4-FFF2-40B4-BE49-F238E27FC236}">
                    <a16:creationId xmlns:a16="http://schemas.microsoft.com/office/drawing/2014/main" id="{08680B1C-A923-3546-8D10-50EB1F292712}"/>
                  </a:ext>
                </a:extLst>
              </p:cNvPr>
              <p:cNvSpPr>
                <a:spLocks noRot="1" noChangeAspect="1" noMove="1" noResize="1" noEditPoints="1" noAdjustHandles="1" noChangeArrowheads="1" noChangeShapeType="1" noTextEdit="1"/>
              </p:cNvSpPr>
              <p:nvPr/>
            </p:nvSpPr>
            <p:spPr>
              <a:xfrm>
                <a:off x="4789760" y="5123290"/>
                <a:ext cx="585994" cy="45698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CA80FD73-F520-6C48-869D-5C17B291B83E}"/>
                  </a:ext>
                </a:extLst>
              </p:cNvPr>
              <p:cNvSpPr/>
              <p:nvPr/>
            </p:nvSpPr>
            <p:spPr>
              <a:xfrm>
                <a:off x="6324577" y="5123290"/>
                <a:ext cx="585994" cy="456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𝑍</m:t>
                          </m:r>
                        </m:e>
                        <m:sub>
                          <m:r>
                            <a:rPr lang="en-US" b="0" i="1" smtClean="0">
                              <a:latin typeface="Cambria Math" panose="02040503050406030204" pitchFamily="18" charset="0"/>
                            </a:rPr>
                            <m:t>𝑖</m:t>
                          </m:r>
                          <m:r>
                            <a:rPr lang="en-US" i="1">
                              <a:latin typeface="Cambria Math" panose="02040503050406030204" pitchFamily="18" charset="0"/>
                            </a:rPr>
                            <m:t>,</m:t>
                          </m:r>
                          <m:r>
                            <a:rPr lang="en-US" b="0" i="1" smtClean="0">
                              <a:solidFill>
                                <a:srgbClr val="4A86E9"/>
                              </a:solidFill>
                              <a:latin typeface="Cambria Math" panose="02040503050406030204" pitchFamily="18" charset="0"/>
                            </a:rPr>
                            <m:t>𝐿</m:t>
                          </m:r>
                        </m:sub>
                        <m:sup>
                          <m:r>
                            <a:rPr lang="en-US" i="1">
                              <a:latin typeface="Cambria Math" panose="02040503050406030204" pitchFamily="18" charset="0"/>
                            </a:rPr>
                            <m:t>𝑗</m:t>
                          </m:r>
                        </m:sup>
                      </m:sSubSup>
                    </m:oMath>
                  </m:oMathPara>
                </a14:m>
                <a:endParaRPr lang="en-US" dirty="0"/>
              </a:p>
            </p:txBody>
          </p:sp>
        </mc:Choice>
        <mc:Fallback xmlns="">
          <p:sp>
            <p:nvSpPr>
              <p:cNvPr id="31" name="Rectangle 30">
                <a:extLst>
                  <a:ext uri="{FF2B5EF4-FFF2-40B4-BE49-F238E27FC236}">
                    <a16:creationId xmlns:a16="http://schemas.microsoft.com/office/drawing/2014/main" id="{CA80FD73-F520-6C48-869D-5C17B291B83E}"/>
                  </a:ext>
                </a:extLst>
              </p:cNvPr>
              <p:cNvSpPr>
                <a:spLocks noRot="1" noChangeAspect="1" noMove="1" noResize="1" noEditPoints="1" noAdjustHandles="1" noChangeArrowheads="1" noChangeShapeType="1" noTextEdit="1"/>
              </p:cNvSpPr>
              <p:nvPr/>
            </p:nvSpPr>
            <p:spPr>
              <a:xfrm>
                <a:off x="6324577" y="5123290"/>
                <a:ext cx="585994" cy="456985"/>
              </a:xfrm>
              <a:prstGeom prst="rect">
                <a:avLst/>
              </a:prstGeom>
              <a:blipFill>
                <a:blip r:embed="rId19"/>
                <a:stretch>
                  <a:fillRect/>
                </a:stretch>
              </a:blipFill>
            </p:spPr>
            <p:txBody>
              <a:bodyPr/>
              <a:lstStyle/>
              <a:p>
                <a:r>
                  <a:rPr lang="en-US">
                    <a:noFill/>
                  </a:rPr>
                  <a:t> </a:t>
                </a:r>
              </a:p>
            </p:txBody>
          </p:sp>
        </mc:Fallback>
      </mc:AlternateContent>
      <p:pic>
        <p:nvPicPr>
          <p:cNvPr id="32" name="Picture 31" descr="A picture containing posing, staring&#10;&#10;Description automatically generated">
            <a:extLst>
              <a:ext uri="{FF2B5EF4-FFF2-40B4-BE49-F238E27FC236}">
                <a16:creationId xmlns:a16="http://schemas.microsoft.com/office/drawing/2014/main" id="{6201816E-B7DF-4443-9025-74206062EC79}"/>
              </a:ext>
            </a:extLst>
          </p:cNvPr>
          <p:cNvPicPr>
            <a:picLocks noChangeAspect="1"/>
          </p:cNvPicPr>
          <p:nvPr/>
        </p:nvPicPr>
        <p:blipFill rotWithShape="1">
          <a:blip r:embed="rId4"/>
          <a:srcRect r="75514"/>
          <a:stretch/>
        </p:blipFill>
        <p:spPr>
          <a:xfrm>
            <a:off x="3869298" y="5548267"/>
            <a:ext cx="658018" cy="830931"/>
          </a:xfrm>
          <a:prstGeom prst="rect">
            <a:avLst/>
          </a:prstGeom>
        </p:spPr>
      </p:pic>
      <p:pic>
        <p:nvPicPr>
          <p:cNvPr id="33" name="Picture 32" descr="A picture containing posing, staring&#10;&#10;Description automatically generated">
            <a:extLst>
              <a:ext uri="{FF2B5EF4-FFF2-40B4-BE49-F238E27FC236}">
                <a16:creationId xmlns:a16="http://schemas.microsoft.com/office/drawing/2014/main" id="{BF11FE87-3009-B54C-A992-CEDF738B73CB}"/>
              </a:ext>
            </a:extLst>
          </p:cNvPr>
          <p:cNvPicPr>
            <a:picLocks noChangeAspect="1"/>
          </p:cNvPicPr>
          <p:nvPr/>
        </p:nvPicPr>
        <p:blipFill rotWithShape="1">
          <a:blip r:embed="rId4"/>
          <a:srcRect l="25991" r="49523"/>
          <a:stretch/>
        </p:blipFill>
        <p:spPr>
          <a:xfrm>
            <a:off x="4737469" y="5548266"/>
            <a:ext cx="658018" cy="830931"/>
          </a:xfrm>
          <a:prstGeom prst="rect">
            <a:avLst/>
          </a:prstGeom>
        </p:spPr>
      </p:pic>
      <p:pic>
        <p:nvPicPr>
          <p:cNvPr id="34" name="Picture 33" descr="A picture containing posing, staring&#10;&#10;Description automatically generated">
            <a:extLst>
              <a:ext uri="{FF2B5EF4-FFF2-40B4-BE49-F238E27FC236}">
                <a16:creationId xmlns:a16="http://schemas.microsoft.com/office/drawing/2014/main" id="{C52A22CA-3641-AE4B-9788-53D89A604D12}"/>
              </a:ext>
            </a:extLst>
          </p:cNvPr>
          <p:cNvPicPr>
            <a:picLocks noChangeAspect="1"/>
          </p:cNvPicPr>
          <p:nvPr/>
        </p:nvPicPr>
        <p:blipFill rotWithShape="1">
          <a:blip r:embed="rId4"/>
          <a:srcRect l="75750" r="-236"/>
          <a:stretch/>
        </p:blipFill>
        <p:spPr>
          <a:xfrm>
            <a:off x="6270948" y="5560942"/>
            <a:ext cx="658018" cy="830931"/>
          </a:xfrm>
          <a:prstGeom prst="rect">
            <a:avLst/>
          </a:prstGeom>
        </p:spPr>
      </p:pic>
      <p:sp>
        <p:nvSpPr>
          <p:cNvPr id="35" name="Title 1">
            <a:extLst>
              <a:ext uri="{FF2B5EF4-FFF2-40B4-BE49-F238E27FC236}">
                <a16:creationId xmlns:a16="http://schemas.microsoft.com/office/drawing/2014/main" id="{B3DA9673-7F57-BD42-8312-2B15C991C6F7}"/>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MISPEL: Latent Embedding</a:t>
            </a:r>
            <a:endParaRPr 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2773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fruit, custard apple&#10;&#10;Description automatically generated">
            <a:extLst>
              <a:ext uri="{FF2B5EF4-FFF2-40B4-BE49-F238E27FC236}">
                <a16:creationId xmlns:a16="http://schemas.microsoft.com/office/drawing/2014/main" id="{F424D9B4-7BEB-D848-8128-311FB24391CA}"/>
              </a:ext>
            </a:extLst>
          </p:cNvPr>
          <p:cNvPicPr>
            <a:picLocks noChangeAspect="1"/>
          </p:cNvPicPr>
          <p:nvPr/>
        </p:nvPicPr>
        <p:blipFill>
          <a:blip r:embed="rId3"/>
          <a:stretch>
            <a:fillRect/>
          </a:stretch>
        </p:blipFill>
        <p:spPr>
          <a:xfrm>
            <a:off x="8525144" y="1575353"/>
            <a:ext cx="868398" cy="1139773"/>
          </a:xfrm>
          <a:prstGeom prst="rect">
            <a:avLst/>
          </a:prstGeom>
        </p:spPr>
      </p:pic>
      <p:pic>
        <p:nvPicPr>
          <p:cNvPr id="3" name="Picture 2" descr="A picture containing fruit, custard apple&#10;&#10;Description automatically generated">
            <a:extLst>
              <a:ext uri="{FF2B5EF4-FFF2-40B4-BE49-F238E27FC236}">
                <a16:creationId xmlns:a16="http://schemas.microsoft.com/office/drawing/2014/main" id="{FA26DED8-1AEE-C443-A231-CA56AD2A03E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8507128" y="3623244"/>
            <a:ext cx="868398" cy="1139773"/>
          </a:xfrm>
          <a:prstGeom prst="rect">
            <a:avLst/>
          </a:prstGeom>
        </p:spPr>
      </p:pic>
      <p:sp>
        <p:nvSpPr>
          <p:cNvPr id="4" name="TextBox 3">
            <a:extLst>
              <a:ext uri="{FF2B5EF4-FFF2-40B4-BE49-F238E27FC236}">
                <a16:creationId xmlns:a16="http://schemas.microsoft.com/office/drawing/2014/main" id="{12B56048-16B8-A740-B73E-55CC90113E77}"/>
              </a:ext>
            </a:extLst>
          </p:cNvPr>
          <p:cNvSpPr txBox="1"/>
          <p:nvPr/>
        </p:nvSpPr>
        <p:spPr>
          <a:xfrm>
            <a:off x="865200" y="1169078"/>
            <a:ext cx="1196161" cy="369332"/>
          </a:xfrm>
          <a:prstGeom prst="rect">
            <a:avLst/>
          </a:prstGeom>
          <a:noFill/>
        </p:spPr>
        <p:txBody>
          <a:bodyPr wrap="none" rtlCol="0">
            <a:spAutoFit/>
          </a:bodyPr>
          <a:lstStyle/>
          <a:p>
            <a:pPr algn="ctr"/>
            <a:r>
              <a:rPr lang="en-US" dirty="0"/>
              <a:t>Input Scans</a:t>
            </a:r>
          </a:p>
        </p:txBody>
      </p:sp>
      <p:sp>
        <p:nvSpPr>
          <p:cNvPr id="5" name="TextBox 4">
            <a:extLst>
              <a:ext uri="{FF2B5EF4-FFF2-40B4-BE49-F238E27FC236}">
                <a16:creationId xmlns:a16="http://schemas.microsoft.com/office/drawing/2014/main" id="{8AFCBD7B-816E-1543-860B-41B36A33EAEE}"/>
              </a:ext>
            </a:extLst>
          </p:cNvPr>
          <p:cNvSpPr txBox="1"/>
          <p:nvPr/>
        </p:nvSpPr>
        <p:spPr>
          <a:xfrm>
            <a:off x="4306296" y="1169078"/>
            <a:ext cx="1880002" cy="369332"/>
          </a:xfrm>
          <a:prstGeom prst="rect">
            <a:avLst/>
          </a:prstGeom>
          <a:noFill/>
        </p:spPr>
        <p:txBody>
          <a:bodyPr wrap="none" rtlCol="0">
            <a:spAutoFit/>
          </a:bodyPr>
          <a:lstStyle/>
          <a:p>
            <a:pPr algn="ctr"/>
            <a:r>
              <a:rPr lang="en-US" dirty="0"/>
              <a:t>Latent Embeddings</a:t>
            </a:r>
          </a:p>
        </p:txBody>
      </p:sp>
      <p:pic>
        <p:nvPicPr>
          <p:cNvPr id="6" name="Picture 5" descr="A picture containing fruit, custard apple&#10;&#10;Description automatically generated">
            <a:extLst>
              <a:ext uri="{FF2B5EF4-FFF2-40B4-BE49-F238E27FC236}">
                <a16:creationId xmlns:a16="http://schemas.microsoft.com/office/drawing/2014/main" id="{704001AE-97C2-AF4E-B696-0104AB53271D}"/>
              </a:ext>
            </a:extLst>
          </p:cNvPr>
          <p:cNvPicPr>
            <a:picLocks noChangeAspect="1"/>
          </p:cNvPicPr>
          <p:nvPr/>
        </p:nvPicPr>
        <p:blipFill>
          <a:blip r:embed="rId3"/>
          <a:stretch>
            <a:fillRect/>
          </a:stretch>
        </p:blipFill>
        <p:spPr>
          <a:xfrm>
            <a:off x="1032745" y="1577321"/>
            <a:ext cx="868398" cy="1139773"/>
          </a:xfrm>
          <a:prstGeom prst="rect">
            <a:avLst/>
          </a:prstGeom>
        </p:spPr>
      </p:pic>
      <p:pic>
        <p:nvPicPr>
          <p:cNvPr id="7" name="Picture 6" descr="A picture containing posing, staring&#10;&#10;Description automatically generated">
            <a:extLst>
              <a:ext uri="{FF2B5EF4-FFF2-40B4-BE49-F238E27FC236}">
                <a16:creationId xmlns:a16="http://schemas.microsoft.com/office/drawing/2014/main" id="{F48F53BD-F1E2-624E-B3EC-571D1DCF015E}"/>
              </a:ext>
            </a:extLst>
          </p:cNvPr>
          <p:cNvPicPr>
            <a:picLocks noChangeAspect="1"/>
          </p:cNvPicPr>
          <p:nvPr/>
        </p:nvPicPr>
        <p:blipFill>
          <a:blip r:embed="rId6"/>
          <a:stretch>
            <a:fillRect/>
          </a:stretch>
        </p:blipFill>
        <p:spPr>
          <a:xfrm>
            <a:off x="3867935" y="1730319"/>
            <a:ext cx="2687263" cy="83093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647EBD-58AA-2043-A043-402B70E05147}"/>
                  </a:ext>
                </a:extLst>
              </p:cNvPr>
              <p:cNvSpPr txBox="1"/>
              <p:nvPr/>
            </p:nvSpPr>
            <p:spPr>
              <a:xfrm>
                <a:off x="1343079" y="2715671"/>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8" name="TextBox 7">
                <a:extLst>
                  <a:ext uri="{FF2B5EF4-FFF2-40B4-BE49-F238E27FC236}">
                    <a16:creationId xmlns:a16="http://schemas.microsoft.com/office/drawing/2014/main" id="{93647EBD-58AA-2043-A043-402B70E05147}"/>
                  </a:ext>
                </a:extLst>
              </p:cNvPr>
              <p:cNvSpPr txBox="1">
                <a:spLocks noRot="1" noChangeAspect="1" noMove="1" noResize="1" noEditPoints="1" noAdjustHandles="1" noChangeArrowheads="1" noChangeShapeType="1" noTextEdit="1"/>
              </p:cNvSpPr>
              <p:nvPr/>
            </p:nvSpPr>
            <p:spPr>
              <a:xfrm>
                <a:off x="1343079" y="2715671"/>
                <a:ext cx="289503" cy="299377"/>
              </a:xfrm>
              <a:prstGeom prst="rect">
                <a:avLst/>
              </a:prstGeom>
              <a:blipFill>
                <a:blip r:embed="rId7"/>
                <a:stretch>
                  <a:fillRect l="-12500" r="-125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1E80972-C7D7-A74B-998C-400274F8BC34}"/>
                  </a:ext>
                </a:extLst>
              </p:cNvPr>
              <p:cNvSpPr/>
              <p:nvPr/>
            </p:nvSpPr>
            <p:spPr>
              <a:xfrm>
                <a:off x="2229096" y="187369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9" name="Rectangle 8">
                <a:extLst>
                  <a:ext uri="{FF2B5EF4-FFF2-40B4-BE49-F238E27FC236}">
                    <a16:creationId xmlns:a16="http://schemas.microsoft.com/office/drawing/2014/main" id="{21E80972-C7D7-A74B-998C-400274F8BC34}"/>
                  </a:ext>
                </a:extLst>
              </p:cNvPr>
              <p:cNvSpPr>
                <a:spLocks noRot="1" noChangeAspect="1" noMove="1" noResize="1" noEditPoints="1" noAdjustHandles="1" noChangeArrowheads="1" noChangeShapeType="1" noTextEdit="1"/>
              </p:cNvSpPr>
              <p:nvPr/>
            </p:nvSpPr>
            <p:spPr>
              <a:xfrm>
                <a:off x="2229096" y="1873695"/>
                <a:ext cx="1310887" cy="544177"/>
              </a:xfrm>
              <a:prstGeom prst="rect">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12B2A07-1943-6A4F-9323-FFF6EB9686B5}"/>
              </a:ext>
            </a:extLst>
          </p:cNvPr>
          <p:cNvCxnSpPr>
            <a:cxnSpLocks/>
            <a:stCxn id="6" idx="3"/>
            <a:endCxn id="9" idx="1"/>
          </p:cNvCxnSpPr>
          <p:nvPr/>
        </p:nvCxnSpPr>
        <p:spPr>
          <a:xfrm flipV="1">
            <a:off x="1901143" y="214578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0CC4FF-CE4D-4744-AAA5-B8C7667B1527}"/>
              </a:ext>
            </a:extLst>
          </p:cNvPr>
          <p:cNvCxnSpPr>
            <a:cxnSpLocks/>
            <a:stCxn id="9" idx="3"/>
            <a:endCxn id="7" idx="1"/>
          </p:cNvCxnSpPr>
          <p:nvPr/>
        </p:nvCxnSpPr>
        <p:spPr>
          <a:xfrm>
            <a:off x="3539983" y="214578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DBBAB8-6882-D84E-A1AE-9A18621F043B}"/>
                  </a:ext>
                </a:extLst>
              </p:cNvPr>
              <p:cNvSpPr txBox="1"/>
              <p:nvPr/>
            </p:nvSpPr>
            <p:spPr>
              <a:xfrm>
                <a:off x="4468991" y="2572905"/>
                <a:ext cx="1671098"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a:latin typeface="Cambria Math" panose="02040503050406030204" pitchFamily="18" charset="0"/>
                            </a:rPr>
                            <m:t>𝐙</m:t>
                          </m:r>
                        </m:e>
                        <m:sub>
                          <m:r>
                            <a:rPr lang="en-US" sz="1600">
                              <a:latin typeface="Cambria Math" panose="02040503050406030204" pitchFamily="18" charset="0"/>
                            </a:rPr>
                            <m:t>1</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12" name="TextBox 11">
                <a:extLst>
                  <a:ext uri="{FF2B5EF4-FFF2-40B4-BE49-F238E27FC236}">
                    <a16:creationId xmlns:a16="http://schemas.microsoft.com/office/drawing/2014/main" id="{CBDBBAB8-6882-D84E-A1AE-9A18621F043B}"/>
                  </a:ext>
                </a:extLst>
              </p:cNvPr>
              <p:cNvSpPr txBox="1">
                <a:spLocks noRot="1" noChangeAspect="1" noMove="1" noResize="1" noEditPoints="1" noAdjustHandles="1" noChangeArrowheads="1" noChangeShapeType="1" noTextEdit="1"/>
              </p:cNvSpPr>
              <p:nvPr/>
            </p:nvSpPr>
            <p:spPr>
              <a:xfrm>
                <a:off x="4468991" y="2572905"/>
                <a:ext cx="1671098" cy="319831"/>
              </a:xfrm>
              <a:prstGeom prst="rect">
                <a:avLst/>
              </a:prstGeom>
              <a:blipFill>
                <a:blip r:embed="rId9"/>
                <a:stretch>
                  <a:fillRect l="-2256" b="-3704"/>
                </a:stretch>
              </a:blipFill>
            </p:spPr>
            <p:txBody>
              <a:bodyPr/>
              <a:lstStyle/>
              <a:p>
                <a:r>
                  <a:rPr lang="en-US">
                    <a:noFill/>
                  </a:rPr>
                  <a:t> </a:t>
                </a:r>
              </a:p>
            </p:txBody>
          </p:sp>
        </mc:Fallback>
      </mc:AlternateContent>
      <p:pic>
        <p:nvPicPr>
          <p:cNvPr id="13" name="Picture 12" descr="A picture containing fruit, custard apple&#10;&#10;Description automatically generated">
            <a:extLst>
              <a:ext uri="{FF2B5EF4-FFF2-40B4-BE49-F238E27FC236}">
                <a16:creationId xmlns:a16="http://schemas.microsoft.com/office/drawing/2014/main" id="{AEE3ACC4-FAE2-BE47-B401-7BFD4B8172B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032745" y="3621181"/>
            <a:ext cx="868398" cy="1139773"/>
          </a:xfrm>
          <a:prstGeom prst="rect">
            <a:avLst/>
          </a:prstGeom>
        </p:spPr>
      </p:pic>
      <p:pic>
        <p:nvPicPr>
          <p:cNvPr id="14" name="Picture 13" descr="A picture containing posing, staring&#10;&#10;Description automatically generated">
            <a:extLst>
              <a:ext uri="{FF2B5EF4-FFF2-40B4-BE49-F238E27FC236}">
                <a16:creationId xmlns:a16="http://schemas.microsoft.com/office/drawing/2014/main" id="{B5D6B750-4EFE-3148-827A-2BD8313ECCE7}"/>
              </a:ext>
            </a:extLst>
          </p:cNvPr>
          <p:cNvPicPr>
            <a:picLocks noChangeAspect="1"/>
          </p:cNvPicPr>
          <p:nvPr/>
        </p:nvPicPr>
        <p:blipFill>
          <a:blip r:embed="rId6"/>
          <a:stretch>
            <a:fillRect/>
          </a:stretch>
        </p:blipFill>
        <p:spPr>
          <a:xfrm>
            <a:off x="3867935" y="3774179"/>
            <a:ext cx="2687263" cy="830931"/>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1BA2EBD-0B28-EF4E-B7FB-07D6EA2A1EF2}"/>
                  </a:ext>
                </a:extLst>
              </p:cNvPr>
              <p:cNvSpPr txBox="1"/>
              <p:nvPr/>
            </p:nvSpPr>
            <p:spPr>
              <a:xfrm>
                <a:off x="1343079" y="4759531"/>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𝑋</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15" name="TextBox 14">
                <a:extLst>
                  <a:ext uri="{FF2B5EF4-FFF2-40B4-BE49-F238E27FC236}">
                    <a16:creationId xmlns:a16="http://schemas.microsoft.com/office/drawing/2014/main" id="{41BA2EBD-0B28-EF4E-B7FB-07D6EA2A1EF2}"/>
                  </a:ext>
                </a:extLst>
              </p:cNvPr>
              <p:cNvSpPr txBox="1">
                <a:spLocks noRot="1" noChangeAspect="1" noMove="1" noResize="1" noEditPoints="1" noAdjustHandles="1" noChangeArrowheads="1" noChangeShapeType="1" noTextEdit="1"/>
              </p:cNvSpPr>
              <p:nvPr/>
            </p:nvSpPr>
            <p:spPr>
              <a:xfrm>
                <a:off x="1343079" y="4759531"/>
                <a:ext cx="289503" cy="299121"/>
              </a:xfrm>
              <a:prstGeom prst="rect">
                <a:avLst/>
              </a:prstGeom>
              <a:blipFill>
                <a:blip r:embed="rId10"/>
                <a:stretch>
                  <a:fillRect l="-12500" r="-125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281F64B-D9AE-AC4F-84DF-65CAD573DCD9}"/>
                  </a:ext>
                </a:extLst>
              </p:cNvPr>
              <p:cNvSpPr/>
              <p:nvPr/>
            </p:nvSpPr>
            <p:spPr>
              <a:xfrm>
                <a:off x="2229096" y="391755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16" name="Rectangle 15">
                <a:extLst>
                  <a:ext uri="{FF2B5EF4-FFF2-40B4-BE49-F238E27FC236}">
                    <a16:creationId xmlns:a16="http://schemas.microsoft.com/office/drawing/2014/main" id="{1281F64B-D9AE-AC4F-84DF-65CAD573DCD9}"/>
                  </a:ext>
                </a:extLst>
              </p:cNvPr>
              <p:cNvSpPr>
                <a:spLocks noRot="1" noChangeAspect="1" noMove="1" noResize="1" noEditPoints="1" noAdjustHandles="1" noChangeArrowheads="1" noChangeShapeType="1" noTextEdit="1"/>
              </p:cNvSpPr>
              <p:nvPr/>
            </p:nvSpPr>
            <p:spPr>
              <a:xfrm>
                <a:off x="2229096" y="3917555"/>
                <a:ext cx="1310887" cy="544177"/>
              </a:xfrm>
              <a:prstGeom prst="rect">
                <a:avLst/>
              </a:prstGeom>
              <a:blipFill>
                <a:blip r:embed="rId11"/>
                <a:stretch>
                  <a:fillRect/>
                </a:stretch>
              </a:blipFill>
              <a:ln w="12700">
                <a:solidFill>
                  <a:schemeClr val="tx1"/>
                </a:solid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A523F27-304F-F645-9637-0EDA643C084A}"/>
              </a:ext>
            </a:extLst>
          </p:cNvPr>
          <p:cNvCxnSpPr>
            <a:cxnSpLocks/>
            <a:stCxn id="13" idx="3"/>
            <a:endCxn id="16" idx="1"/>
          </p:cNvCxnSpPr>
          <p:nvPr/>
        </p:nvCxnSpPr>
        <p:spPr>
          <a:xfrm flipV="1">
            <a:off x="1901143" y="418964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08805B5-B911-EF40-B498-3DE79204E18E}"/>
              </a:ext>
            </a:extLst>
          </p:cNvPr>
          <p:cNvCxnSpPr>
            <a:cxnSpLocks/>
            <a:stCxn id="16" idx="3"/>
            <a:endCxn id="14" idx="1"/>
          </p:cNvCxnSpPr>
          <p:nvPr/>
        </p:nvCxnSpPr>
        <p:spPr>
          <a:xfrm>
            <a:off x="3539983" y="418964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803F8D0-0CB5-5642-858F-F0D89F4239C4}"/>
                  </a:ext>
                </a:extLst>
              </p:cNvPr>
              <p:cNvSpPr txBox="1"/>
              <p:nvPr/>
            </p:nvSpPr>
            <p:spPr>
              <a:xfrm>
                <a:off x="4468991" y="4616765"/>
                <a:ext cx="1729127"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a:latin typeface="Cambria Math" panose="02040503050406030204" pitchFamily="18" charset="0"/>
                            </a:rPr>
                            <m:t>𝐙</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19" name="TextBox 18">
                <a:extLst>
                  <a:ext uri="{FF2B5EF4-FFF2-40B4-BE49-F238E27FC236}">
                    <a16:creationId xmlns:a16="http://schemas.microsoft.com/office/drawing/2014/main" id="{7803F8D0-0CB5-5642-858F-F0D89F4239C4}"/>
                  </a:ext>
                </a:extLst>
              </p:cNvPr>
              <p:cNvSpPr txBox="1">
                <a:spLocks noRot="1" noChangeAspect="1" noMove="1" noResize="1" noEditPoints="1" noAdjustHandles="1" noChangeArrowheads="1" noChangeShapeType="1" noTextEdit="1"/>
              </p:cNvSpPr>
              <p:nvPr/>
            </p:nvSpPr>
            <p:spPr>
              <a:xfrm>
                <a:off x="4468991" y="4616765"/>
                <a:ext cx="1729127" cy="319831"/>
              </a:xfrm>
              <a:prstGeom prst="rect">
                <a:avLst/>
              </a:prstGeom>
              <a:blipFill>
                <a:blip r:embed="rId12"/>
                <a:stretch>
                  <a:fillRect l="-725"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E3152DE-D8C0-614F-B8B1-DB3871DF43E1}"/>
                  </a:ext>
                </a:extLst>
              </p:cNvPr>
              <p:cNvSpPr txBox="1"/>
              <p:nvPr/>
            </p:nvSpPr>
            <p:spPr>
              <a:xfrm>
                <a:off x="1343079"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0" name="TextBox 19">
                <a:extLst>
                  <a:ext uri="{FF2B5EF4-FFF2-40B4-BE49-F238E27FC236}">
                    <a16:creationId xmlns:a16="http://schemas.microsoft.com/office/drawing/2014/main" id="{6E3152DE-D8C0-614F-B8B1-DB3871DF43E1}"/>
                  </a:ext>
                </a:extLst>
              </p:cNvPr>
              <p:cNvSpPr txBox="1">
                <a:spLocks noRot="1" noChangeAspect="1" noMove="1" noResize="1" noEditPoints="1" noAdjustHandles="1" noChangeArrowheads="1" noChangeShapeType="1" noTextEdit="1"/>
              </p:cNvSpPr>
              <p:nvPr/>
            </p:nvSpPr>
            <p:spPr>
              <a:xfrm>
                <a:off x="1343079" y="3039122"/>
                <a:ext cx="301365" cy="615553"/>
              </a:xfrm>
              <a:prstGeom prst="rect">
                <a:avLst/>
              </a:prstGeom>
              <a:blipFill>
                <a:blip r:embed="rId13"/>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119A911-77FE-E549-8791-CCB4A21BE5A3}"/>
                  </a:ext>
                </a:extLst>
              </p:cNvPr>
              <p:cNvSpPr txBox="1"/>
              <p:nvPr/>
            </p:nvSpPr>
            <p:spPr>
              <a:xfrm>
                <a:off x="509136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1" name="TextBox 20">
                <a:extLst>
                  <a:ext uri="{FF2B5EF4-FFF2-40B4-BE49-F238E27FC236}">
                    <a16:creationId xmlns:a16="http://schemas.microsoft.com/office/drawing/2014/main" id="{8119A911-77FE-E549-8791-CCB4A21BE5A3}"/>
                  </a:ext>
                </a:extLst>
              </p:cNvPr>
              <p:cNvSpPr txBox="1">
                <a:spLocks noRot="1" noChangeAspect="1" noMove="1" noResize="1" noEditPoints="1" noAdjustHandles="1" noChangeArrowheads="1" noChangeShapeType="1" noTextEdit="1"/>
              </p:cNvSpPr>
              <p:nvPr/>
            </p:nvSpPr>
            <p:spPr>
              <a:xfrm>
                <a:off x="5091365" y="3039122"/>
                <a:ext cx="301365" cy="615553"/>
              </a:xfrm>
              <a:prstGeom prst="rect">
                <a:avLst/>
              </a:prstGeom>
              <a:blipFill>
                <a:blip r:embed="rId14"/>
                <a:stretch>
                  <a:fillRect l="-28000" r="-32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2360699-D989-8842-AA35-41301CA96AF6}"/>
                  </a:ext>
                </a:extLst>
              </p:cNvPr>
              <p:cNvSpPr txBox="1"/>
              <p:nvPr/>
            </p:nvSpPr>
            <p:spPr>
              <a:xfrm>
                <a:off x="2764338"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2" name="TextBox 21">
                <a:extLst>
                  <a:ext uri="{FF2B5EF4-FFF2-40B4-BE49-F238E27FC236}">
                    <a16:creationId xmlns:a16="http://schemas.microsoft.com/office/drawing/2014/main" id="{82360699-D989-8842-AA35-41301CA96AF6}"/>
                  </a:ext>
                </a:extLst>
              </p:cNvPr>
              <p:cNvSpPr txBox="1">
                <a:spLocks noRot="1" noChangeAspect="1" noMove="1" noResize="1" noEditPoints="1" noAdjustHandles="1" noChangeArrowheads="1" noChangeShapeType="1" noTextEdit="1"/>
              </p:cNvSpPr>
              <p:nvPr/>
            </p:nvSpPr>
            <p:spPr>
              <a:xfrm>
                <a:off x="2764338" y="3039122"/>
                <a:ext cx="301365" cy="615553"/>
              </a:xfrm>
              <a:prstGeom prst="rect">
                <a:avLst/>
              </a:prstGeom>
              <a:blipFill>
                <a:blip r:embed="rId15"/>
                <a:stretch>
                  <a:fillRect l="-28000" r="-32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4D22C5-9B54-1249-AC96-6705B827B6F0}"/>
                  </a:ext>
                </a:extLst>
              </p:cNvPr>
              <p:cNvSpPr txBox="1"/>
              <p:nvPr/>
            </p:nvSpPr>
            <p:spPr>
              <a:xfrm>
                <a:off x="923136" y="5424650"/>
                <a:ext cx="5482976" cy="947952"/>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𝐷𝑒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oMath>
                </a14:m>
                <a:r>
                  <a:rPr lang="en-US" sz="2400" dirty="0">
                    <a:latin typeface="Calibri" panose="020F0502020204030204" pitchFamily="34" charset="0"/>
                    <a:cs typeface="Calibri" panose="020F0502020204030204" pitchFamily="34" charset="0"/>
                  </a:rPr>
                  <a:t>: linear function</a:t>
                </a:r>
              </a:p>
              <a:p>
                <a:pPr/>
                <a14:m>
                  <m:oMathPara xmlns:m="http://schemas.openxmlformats.org/officeDocument/2006/math">
                    <m:oMathParaPr>
                      <m:jc m:val="centerGroup"/>
                    </m:oMathParaPr>
                    <m:oMath xmlns:m="http://schemas.openxmlformats.org/officeDocument/2006/math">
                      <m:sSubSup>
                        <m:sSubSupPr>
                          <m:ctrlPr>
                            <a:rPr lang="en-US" sz="2400" b="1" i="1">
                              <a:latin typeface="Cambria Math" panose="02040503050406030204" pitchFamily="18" charset="0"/>
                            </a:rPr>
                          </m:ctrlPr>
                        </m:sSubSupPr>
                        <m:e>
                          <m:acc>
                            <m:accPr>
                              <m:chr m:val="̅"/>
                              <m:ctrlPr>
                                <a:rPr lang="en-US" sz="2400" b="1" i="1" smtClean="0">
                                  <a:latin typeface="Cambria Math" panose="02040503050406030204" pitchFamily="18" charset="0"/>
                                </a:rPr>
                              </m:ctrlPr>
                            </m:accPr>
                            <m:e>
                              <m:r>
                                <a:rPr lang="en-US" sz="2400" b="0" i="1" smtClean="0">
                                  <a:latin typeface="Cambria Math" panose="02040503050406030204" pitchFamily="18" charset="0"/>
                                </a:rPr>
                                <m:t>𝑋</m:t>
                              </m:r>
                            </m:e>
                          </m:acc>
                        </m:e>
                        <m:sub>
                          <m:r>
                            <a:rPr lang="en-US" sz="2400" b="0" i="1" smtClean="0">
                              <a:latin typeface="Cambria Math" panose="02040503050406030204" pitchFamily="18" charset="0"/>
                            </a:rPr>
                            <m:t>𝑖</m:t>
                          </m:r>
                        </m:sub>
                        <m:sup>
                          <m:r>
                            <a:rPr lang="en-US" sz="2400" i="1">
                              <a:latin typeface="Cambria Math" panose="02040503050406030204" pitchFamily="18" charset="0"/>
                            </a:rPr>
                            <m:t>𝑗</m:t>
                          </m:r>
                        </m:sup>
                      </m:sSubSup>
                      <m:r>
                        <a:rPr lang="en-US" sz="2400" b="0" i="0" smtClean="0">
                          <a:latin typeface="Cambria Math" panose="02040503050406030204" pitchFamily="18" charset="0"/>
                        </a:rPr>
                        <m:t>=</m:t>
                      </m:r>
                      <m:sSub>
                        <m:sSubPr>
                          <m:ctrlPr>
                            <a:rPr lang="en-US" sz="2400" b="0" i="1" smtClean="0">
                              <a:solidFill>
                                <a:srgbClr val="4A86E9"/>
                              </a:solidFill>
                              <a:latin typeface="Cambria Math" panose="02040503050406030204" pitchFamily="18" charset="0"/>
                            </a:rPr>
                          </m:ctrlPr>
                        </m:sSubPr>
                        <m:e>
                          <m:r>
                            <a:rPr lang="en-US" sz="2400" b="0" i="1" smtClean="0">
                              <a:solidFill>
                                <a:srgbClr val="4A86E9"/>
                              </a:solidFill>
                              <a:latin typeface="Cambria Math" panose="02040503050406030204" pitchFamily="18" charset="0"/>
                            </a:rPr>
                            <m:t>𝛾</m:t>
                          </m:r>
                        </m:e>
                        <m:sub>
                          <m:r>
                            <a:rPr lang="en-US" sz="2400" b="0" i="1" smtClean="0">
                              <a:solidFill>
                                <a:srgbClr val="4A86E9"/>
                              </a:solidFill>
                              <a:latin typeface="Cambria Math" panose="02040503050406030204" pitchFamily="18" charset="0"/>
                            </a:rPr>
                            <m:t>𝑖</m:t>
                          </m:r>
                          <m:r>
                            <a:rPr lang="en-US" sz="2400" b="0" i="1" smtClean="0">
                              <a:solidFill>
                                <a:srgbClr val="4A86E9"/>
                              </a:solidFill>
                              <a:latin typeface="Cambria Math" panose="02040503050406030204" pitchFamily="18" charset="0"/>
                            </a:rPr>
                            <m:t>,1</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m:t>
                      </m:r>
                      <m:sSub>
                        <m:sSubPr>
                          <m:ctrlPr>
                            <a:rPr lang="en-US" sz="2400" i="1" smtClean="0">
                              <a:solidFill>
                                <a:srgbClr val="4A86E9"/>
                              </a:solidFill>
                              <a:latin typeface="Cambria Math" panose="02040503050406030204" pitchFamily="18" charset="0"/>
                            </a:rPr>
                          </m:ctrlPr>
                        </m:sSubPr>
                        <m:e>
                          <m:r>
                            <a:rPr lang="en-US" sz="2400" i="1">
                              <a:solidFill>
                                <a:srgbClr val="4A86E9"/>
                              </a:solidFill>
                              <a:latin typeface="Cambria Math" panose="02040503050406030204" pitchFamily="18" charset="0"/>
                            </a:rPr>
                            <m:t>𝛾</m:t>
                          </m:r>
                        </m:e>
                        <m:sub>
                          <m:r>
                            <a:rPr lang="en-US" sz="2400" i="1">
                              <a:solidFill>
                                <a:srgbClr val="4A86E9"/>
                              </a:solidFill>
                              <a:latin typeface="Cambria Math" panose="02040503050406030204" pitchFamily="18" charset="0"/>
                            </a:rPr>
                            <m:t>𝑖</m:t>
                          </m:r>
                          <m:r>
                            <a:rPr lang="en-US" sz="2400" i="1">
                              <a:solidFill>
                                <a:srgbClr val="4A86E9"/>
                              </a:solidFill>
                              <a:latin typeface="Cambria Math" panose="02040503050406030204" pitchFamily="18" charset="0"/>
                            </a:rPr>
                            <m:t>,2</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𝑍</m:t>
                          </m:r>
                        </m:e>
                        <m:sub>
                          <m:r>
                            <a:rPr lang="en-US" sz="2400" i="1">
                              <a:latin typeface="Cambria Math" panose="02040503050406030204" pitchFamily="18" charset="0"/>
                            </a:rPr>
                            <m:t>𝑖</m:t>
                          </m:r>
                          <m:r>
                            <a:rPr lang="en-US" sz="2400" i="1">
                              <a:latin typeface="Cambria Math" panose="02040503050406030204" pitchFamily="18" charset="0"/>
                            </a:rPr>
                            <m:t>,2</m:t>
                          </m:r>
                        </m:sub>
                        <m:sup>
                          <m:r>
                            <a:rPr lang="en-US" sz="2400" i="1">
                              <a:latin typeface="Cambria Math" panose="02040503050406030204" pitchFamily="18" charset="0"/>
                            </a:rPr>
                            <m:t>𝑗</m:t>
                          </m:r>
                        </m:sup>
                      </m:sSubSup>
                      <m:r>
                        <a:rPr lang="en-US" sz="2400" b="0" i="0" smtClean="0">
                          <a:latin typeface="Cambria Math" panose="02040503050406030204" pitchFamily="18" charset="0"/>
                        </a:rPr>
                        <m:t>+</m:t>
                      </m:r>
                      <m:r>
                        <a:rPr lang="en-US" sz="2400" b="0" i="1" smtClean="0">
                          <a:latin typeface="Cambria Math" panose="02040503050406030204" pitchFamily="18" charset="0"/>
                        </a:rPr>
                        <m:t>…+</m:t>
                      </m:r>
                      <m:sSub>
                        <m:sSubPr>
                          <m:ctrlPr>
                            <a:rPr lang="en-US" sz="2400" i="1" smtClean="0">
                              <a:solidFill>
                                <a:srgbClr val="4A86E9"/>
                              </a:solidFill>
                              <a:latin typeface="Cambria Math" panose="02040503050406030204" pitchFamily="18" charset="0"/>
                            </a:rPr>
                          </m:ctrlPr>
                        </m:sSubPr>
                        <m:e>
                          <m:r>
                            <a:rPr lang="en-US" sz="2400" i="1">
                              <a:solidFill>
                                <a:srgbClr val="4A86E9"/>
                              </a:solidFill>
                              <a:latin typeface="Cambria Math" panose="02040503050406030204" pitchFamily="18" charset="0"/>
                            </a:rPr>
                            <m:t>𝛾</m:t>
                          </m:r>
                        </m:e>
                        <m:sub>
                          <m:r>
                            <a:rPr lang="en-US" sz="2400" i="1">
                              <a:solidFill>
                                <a:srgbClr val="4A86E9"/>
                              </a:solidFill>
                              <a:latin typeface="Cambria Math" panose="02040503050406030204" pitchFamily="18" charset="0"/>
                            </a:rPr>
                            <m:t>𝑖</m:t>
                          </m:r>
                          <m:r>
                            <a:rPr lang="en-US" sz="2400" i="1">
                              <a:solidFill>
                                <a:srgbClr val="4A86E9"/>
                              </a:solidFill>
                              <a:latin typeface="Cambria Math" panose="02040503050406030204" pitchFamily="18" charset="0"/>
                            </a:rPr>
                            <m:t>,</m:t>
                          </m:r>
                          <m:r>
                            <a:rPr lang="en-US" sz="2400" b="0" i="1" smtClean="0">
                              <a:solidFill>
                                <a:srgbClr val="4A86E9"/>
                              </a:solidFill>
                              <a:latin typeface="Cambria Math" panose="02040503050406030204" pitchFamily="18" charset="0"/>
                            </a:rPr>
                            <m:t>𝐿</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𝑍</m:t>
                          </m:r>
                        </m:e>
                        <m:sub>
                          <m:r>
                            <a:rPr lang="en-US" sz="2400" i="1">
                              <a:latin typeface="Cambria Math" panose="02040503050406030204" pitchFamily="18" charset="0"/>
                            </a:rPr>
                            <m:t>𝑖</m:t>
                          </m:r>
                          <m:r>
                            <a:rPr lang="en-US" sz="2400" i="1">
                              <a:latin typeface="Cambria Math" panose="02040503050406030204" pitchFamily="18" charset="0"/>
                            </a:rPr>
                            <m:t>,</m:t>
                          </m:r>
                          <m:r>
                            <a:rPr lang="en-US" sz="2400" b="0" i="1" smtClean="0">
                              <a:latin typeface="Cambria Math" panose="02040503050406030204" pitchFamily="18" charset="0"/>
                            </a:rPr>
                            <m:t>𝐿</m:t>
                          </m:r>
                        </m:sub>
                        <m:sup>
                          <m:r>
                            <a:rPr lang="en-US" sz="2400" i="1">
                              <a:latin typeface="Cambria Math" panose="02040503050406030204" pitchFamily="18" charset="0"/>
                            </a:rPr>
                            <m:t>𝑗</m:t>
                          </m:r>
                        </m:sup>
                      </m:sSubSup>
                    </m:oMath>
                  </m:oMathPara>
                </a14:m>
                <a:endParaRPr lang="en-US" sz="2400" dirty="0">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8F4D22C5-9B54-1249-AC96-6705B827B6F0}"/>
                  </a:ext>
                </a:extLst>
              </p:cNvPr>
              <p:cNvSpPr txBox="1">
                <a:spLocks noRot="1" noChangeAspect="1" noMove="1" noResize="1" noEditPoints="1" noAdjustHandles="1" noChangeArrowheads="1" noChangeShapeType="1" noTextEdit="1"/>
              </p:cNvSpPr>
              <p:nvPr/>
            </p:nvSpPr>
            <p:spPr>
              <a:xfrm>
                <a:off x="923136" y="5424650"/>
                <a:ext cx="5482976" cy="947952"/>
              </a:xfrm>
              <a:prstGeom prst="rect">
                <a:avLst/>
              </a:prstGeom>
              <a:blipFill>
                <a:blip r:embed="rId16"/>
                <a:stretch>
                  <a:fillRect l="-231" t="-4000"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96226B7-ADDC-1848-9D87-4A7EE5444FEF}"/>
                  </a:ext>
                </a:extLst>
              </p:cNvPr>
              <p:cNvSpPr/>
              <p:nvPr/>
            </p:nvSpPr>
            <p:spPr>
              <a:xfrm>
                <a:off x="6883151" y="187369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25" name="Rectangle 24">
                <a:extLst>
                  <a:ext uri="{FF2B5EF4-FFF2-40B4-BE49-F238E27FC236}">
                    <a16:creationId xmlns:a16="http://schemas.microsoft.com/office/drawing/2014/main" id="{496226B7-ADDC-1848-9D87-4A7EE5444FEF}"/>
                  </a:ext>
                </a:extLst>
              </p:cNvPr>
              <p:cNvSpPr>
                <a:spLocks noRot="1" noChangeAspect="1" noMove="1" noResize="1" noEditPoints="1" noAdjustHandles="1" noChangeArrowheads="1" noChangeShapeType="1" noTextEdit="1"/>
              </p:cNvSpPr>
              <p:nvPr/>
            </p:nvSpPr>
            <p:spPr>
              <a:xfrm>
                <a:off x="6883151" y="1873695"/>
                <a:ext cx="1309914" cy="544177"/>
              </a:xfrm>
              <a:prstGeom prst="rect">
                <a:avLst/>
              </a:prstGeom>
              <a:blipFill>
                <a:blip r:embed="rId17"/>
                <a:stretch>
                  <a:fillRect/>
                </a:stretch>
              </a:blipFill>
              <a:ln w="12700">
                <a:solidFill>
                  <a:schemeClr val="tx1"/>
                </a:solid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6798695-9820-134C-8211-E071A04C7E55}"/>
              </a:ext>
            </a:extLst>
          </p:cNvPr>
          <p:cNvCxnSpPr>
            <a:cxnSpLocks/>
            <a:endCxn id="25" idx="1"/>
          </p:cNvCxnSpPr>
          <p:nvPr/>
        </p:nvCxnSpPr>
        <p:spPr>
          <a:xfrm>
            <a:off x="6555198" y="214578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D3BF24-06AD-3540-A6C0-4C812FFE5AE3}"/>
              </a:ext>
            </a:extLst>
          </p:cNvPr>
          <p:cNvCxnSpPr>
            <a:cxnSpLocks/>
            <a:stCxn id="25" idx="3"/>
          </p:cNvCxnSpPr>
          <p:nvPr/>
        </p:nvCxnSpPr>
        <p:spPr>
          <a:xfrm>
            <a:off x="8193065" y="214578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020DE6E-34A8-A546-B4B5-AF76FB463A9B}"/>
                  </a:ext>
                </a:extLst>
              </p:cNvPr>
              <p:cNvSpPr txBox="1"/>
              <p:nvPr/>
            </p:nvSpPr>
            <p:spPr>
              <a:xfrm>
                <a:off x="8823325" y="2715670"/>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28" name="TextBox 27">
                <a:extLst>
                  <a:ext uri="{FF2B5EF4-FFF2-40B4-BE49-F238E27FC236}">
                    <a16:creationId xmlns:a16="http://schemas.microsoft.com/office/drawing/2014/main" id="{D020DE6E-34A8-A546-B4B5-AF76FB463A9B}"/>
                  </a:ext>
                </a:extLst>
              </p:cNvPr>
              <p:cNvSpPr txBox="1">
                <a:spLocks noRot="1" noChangeAspect="1" noMove="1" noResize="1" noEditPoints="1" noAdjustHandles="1" noChangeArrowheads="1" noChangeShapeType="1" noTextEdit="1"/>
              </p:cNvSpPr>
              <p:nvPr/>
            </p:nvSpPr>
            <p:spPr>
              <a:xfrm>
                <a:off x="8823325" y="2715670"/>
                <a:ext cx="289503" cy="299377"/>
              </a:xfrm>
              <a:prstGeom prst="rect">
                <a:avLst/>
              </a:prstGeom>
              <a:blipFill>
                <a:blip r:embed="rId18"/>
                <a:stretch>
                  <a:fillRect l="-12500"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CD4AC5D-2BAD-E548-B1A6-5015E28F4864}"/>
                  </a:ext>
                </a:extLst>
              </p:cNvPr>
              <p:cNvSpPr/>
              <p:nvPr/>
            </p:nvSpPr>
            <p:spPr>
              <a:xfrm>
                <a:off x="6883151" y="391755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29" name="Rectangle 28">
                <a:extLst>
                  <a:ext uri="{FF2B5EF4-FFF2-40B4-BE49-F238E27FC236}">
                    <a16:creationId xmlns:a16="http://schemas.microsoft.com/office/drawing/2014/main" id="{7CD4AC5D-2BAD-E548-B1A6-5015E28F4864}"/>
                  </a:ext>
                </a:extLst>
              </p:cNvPr>
              <p:cNvSpPr>
                <a:spLocks noRot="1" noChangeAspect="1" noMove="1" noResize="1" noEditPoints="1" noAdjustHandles="1" noChangeArrowheads="1" noChangeShapeType="1" noTextEdit="1"/>
              </p:cNvSpPr>
              <p:nvPr/>
            </p:nvSpPr>
            <p:spPr>
              <a:xfrm>
                <a:off x="6883151" y="3917555"/>
                <a:ext cx="1309914" cy="544177"/>
              </a:xfrm>
              <a:prstGeom prst="rect">
                <a:avLst/>
              </a:prstGeom>
              <a:blipFill>
                <a:blip r:embed="rId19"/>
                <a:stretch>
                  <a:fillRect/>
                </a:stretch>
              </a:blipFill>
              <a:ln w="12700">
                <a:solidFill>
                  <a:schemeClr val="tx1"/>
                </a:solid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4AB45ED5-644A-DF4E-B58C-5857B4916F72}"/>
              </a:ext>
            </a:extLst>
          </p:cNvPr>
          <p:cNvCxnSpPr>
            <a:cxnSpLocks/>
            <a:endCxn id="29" idx="1"/>
          </p:cNvCxnSpPr>
          <p:nvPr/>
        </p:nvCxnSpPr>
        <p:spPr>
          <a:xfrm>
            <a:off x="6555198" y="418964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24DA0D-03D0-4241-BE66-6CF4EE32C752}"/>
              </a:ext>
            </a:extLst>
          </p:cNvPr>
          <p:cNvCxnSpPr>
            <a:cxnSpLocks/>
            <a:stCxn id="29" idx="3"/>
          </p:cNvCxnSpPr>
          <p:nvPr/>
        </p:nvCxnSpPr>
        <p:spPr>
          <a:xfrm>
            <a:off x="8193065" y="418964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B320507-71A8-A345-B33F-94F5751FECCF}"/>
                  </a:ext>
                </a:extLst>
              </p:cNvPr>
              <p:cNvSpPr txBox="1"/>
              <p:nvPr/>
            </p:nvSpPr>
            <p:spPr>
              <a:xfrm>
                <a:off x="8823325" y="4759530"/>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32" name="TextBox 31">
                <a:extLst>
                  <a:ext uri="{FF2B5EF4-FFF2-40B4-BE49-F238E27FC236}">
                    <a16:creationId xmlns:a16="http://schemas.microsoft.com/office/drawing/2014/main" id="{3B320507-71A8-A345-B33F-94F5751FECCF}"/>
                  </a:ext>
                </a:extLst>
              </p:cNvPr>
              <p:cNvSpPr txBox="1">
                <a:spLocks noRot="1" noChangeAspect="1" noMove="1" noResize="1" noEditPoints="1" noAdjustHandles="1" noChangeArrowheads="1" noChangeShapeType="1" noTextEdit="1"/>
              </p:cNvSpPr>
              <p:nvPr/>
            </p:nvSpPr>
            <p:spPr>
              <a:xfrm>
                <a:off x="8823325" y="4759530"/>
                <a:ext cx="289503" cy="299121"/>
              </a:xfrm>
              <a:prstGeom prst="rect">
                <a:avLst/>
              </a:prstGeom>
              <a:blipFill>
                <a:blip r:embed="rId20"/>
                <a:stretch>
                  <a:fillRect l="-12500"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E14F40D-63AA-F843-A2FF-9956CA7E2EAA}"/>
                  </a:ext>
                </a:extLst>
              </p:cNvPr>
              <p:cNvSpPr txBox="1"/>
              <p:nvPr/>
            </p:nvSpPr>
            <p:spPr>
              <a:xfrm>
                <a:off x="882332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3" name="TextBox 32">
                <a:extLst>
                  <a:ext uri="{FF2B5EF4-FFF2-40B4-BE49-F238E27FC236}">
                    <a16:creationId xmlns:a16="http://schemas.microsoft.com/office/drawing/2014/main" id="{FE14F40D-63AA-F843-A2FF-9956CA7E2EAA}"/>
                  </a:ext>
                </a:extLst>
              </p:cNvPr>
              <p:cNvSpPr txBox="1">
                <a:spLocks noRot="1" noChangeAspect="1" noMove="1" noResize="1" noEditPoints="1" noAdjustHandles="1" noChangeArrowheads="1" noChangeShapeType="1" noTextEdit="1"/>
              </p:cNvSpPr>
              <p:nvPr/>
            </p:nvSpPr>
            <p:spPr>
              <a:xfrm>
                <a:off x="8823325" y="3039122"/>
                <a:ext cx="301365" cy="615553"/>
              </a:xfrm>
              <a:prstGeom prst="rect">
                <a:avLst/>
              </a:prstGeom>
              <a:blipFill>
                <a:blip r:embed="rId21"/>
                <a:stretch>
                  <a:fillRect l="-28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41464AA-6A63-9D41-843C-80BA4057B3C5}"/>
                  </a:ext>
                </a:extLst>
              </p:cNvPr>
              <p:cNvSpPr txBox="1"/>
              <p:nvPr/>
            </p:nvSpPr>
            <p:spPr>
              <a:xfrm>
                <a:off x="7418392"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941464AA-6A63-9D41-843C-80BA4057B3C5}"/>
                  </a:ext>
                </a:extLst>
              </p:cNvPr>
              <p:cNvSpPr txBox="1">
                <a:spLocks noRot="1" noChangeAspect="1" noMove="1" noResize="1" noEditPoints="1" noAdjustHandles="1" noChangeArrowheads="1" noChangeShapeType="1" noTextEdit="1"/>
              </p:cNvSpPr>
              <p:nvPr/>
            </p:nvSpPr>
            <p:spPr>
              <a:xfrm>
                <a:off x="7418392" y="3039122"/>
                <a:ext cx="301365" cy="615553"/>
              </a:xfrm>
              <a:prstGeom prst="rect">
                <a:avLst/>
              </a:prstGeom>
              <a:blipFill>
                <a:blip r:embed="rId14"/>
                <a:stretch>
                  <a:fillRect l="-33333" r="-33333" b="-8163"/>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11A4C95-E1D6-E448-87F3-FC53D2ED5FA7}"/>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MISPEL: Reconstruction</a:t>
            </a:r>
            <a:endParaRPr 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439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BDCBFCF-D33A-1541-AB44-7567F28D0413}"/>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MISPEL: Loss Functions</a:t>
            </a:r>
            <a:endParaRPr lang="en-US" sz="28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163E8B5-1E1B-F043-8B0C-3476E08B9FE4}"/>
              </a:ext>
            </a:extLst>
          </p:cNvPr>
          <p:cNvSpPr txBox="1"/>
          <p:nvPr/>
        </p:nvSpPr>
        <p:spPr>
          <a:xfrm>
            <a:off x="835220" y="1169078"/>
            <a:ext cx="1196161" cy="369332"/>
          </a:xfrm>
          <a:prstGeom prst="rect">
            <a:avLst/>
          </a:prstGeom>
          <a:noFill/>
        </p:spPr>
        <p:txBody>
          <a:bodyPr wrap="none" rtlCol="0">
            <a:spAutoFit/>
          </a:bodyPr>
          <a:lstStyle/>
          <a:p>
            <a:pPr algn="ctr"/>
            <a:r>
              <a:rPr lang="en-US" dirty="0"/>
              <a:t>Input Scans</a:t>
            </a:r>
          </a:p>
        </p:txBody>
      </p:sp>
      <p:sp>
        <p:nvSpPr>
          <p:cNvPr id="7" name="TextBox 6">
            <a:extLst>
              <a:ext uri="{FF2B5EF4-FFF2-40B4-BE49-F238E27FC236}">
                <a16:creationId xmlns:a16="http://schemas.microsoft.com/office/drawing/2014/main" id="{A57E2193-C1B4-B646-91DC-94AC8BF62EA7}"/>
              </a:ext>
            </a:extLst>
          </p:cNvPr>
          <p:cNvSpPr txBox="1"/>
          <p:nvPr/>
        </p:nvSpPr>
        <p:spPr>
          <a:xfrm>
            <a:off x="4276316" y="1169078"/>
            <a:ext cx="1880002" cy="369332"/>
          </a:xfrm>
          <a:prstGeom prst="rect">
            <a:avLst/>
          </a:prstGeom>
          <a:noFill/>
        </p:spPr>
        <p:txBody>
          <a:bodyPr wrap="none" rtlCol="0">
            <a:spAutoFit/>
          </a:bodyPr>
          <a:lstStyle/>
          <a:p>
            <a:pPr algn="ctr"/>
            <a:r>
              <a:rPr lang="en-US" dirty="0"/>
              <a:t>Latent Embeddings</a:t>
            </a:r>
          </a:p>
        </p:txBody>
      </p:sp>
      <p:pic>
        <p:nvPicPr>
          <p:cNvPr id="8" name="Picture 7" descr="A picture containing fruit, custard apple&#10;&#10;Description automatically generated">
            <a:extLst>
              <a:ext uri="{FF2B5EF4-FFF2-40B4-BE49-F238E27FC236}">
                <a16:creationId xmlns:a16="http://schemas.microsoft.com/office/drawing/2014/main" id="{50F4DF7A-5D42-A347-9871-85AC7ECCFB2D}"/>
              </a:ext>
            </a:extLst>
          </p:cNvPr>
          <p:cNvPicPr>
            <a:picLocks noChangeAspect="1"/>
          </p:cNvPicPr>
          <p:nvPr/>
        </p:nvPicPr>
        <p:blipFill>
          <a:blip r:embed="rId3"/>
          <a:stretch>
            <a:fillRect/>
          </a:stretch>
        </p:blipFill>
        <p:spPr>
          <a:xfrm>
            <a:off x="1002765" y="1577321"/>
            <a:ext cx="868398" cy="1139773"/>
          </a:xfrm>
          <a:prstGeom prst="rect">
            <a:avLst/>
          </a:prstGeom>
        </p:spPr>
      </p:pic>
      <p:pic>
        <p:nvPicPr>
          <p:cNvPr id="9" name="Picture 8" descr="A picture containing posing, staring&#10;&#10;Description automatically generated">
            <a:extLst>
              <a:ext uri="{FF2B5EF4-FFF2-40B4-BE49-F238E27FC236}">
                <a16:creationId xmlns:a16="http://schemas.microsoft.com/office/drawing/2014/main" id="{D19EF287-E423-AE40-A9B0-0FD82BEE14E2}"/>
              </a:ext>
            </a:extLst>
          </p:cNvPr>
          <p:cNvPicPr>
            <a:picLocks noChangeAspect="1"/>
          </p:cNvPicPr>
          <p:nvPr/>
        </p:nvPicPr>
        <p:blipFill>
          <a:blip r:embed="rId4"/>
          <a:stretch>
            <a:fillRect/>
          </a:stretch>
        </p:blipFill>
        <p:spPr>
          <a:xfrm>
            <a:off x="3837955" y="1730319"/>
            <a:ext cx="2687263" cy="8309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BD8740-D3C0-A849-A08B-273131D52DBF}"/>
                  </a:ext>
                </a:extLst>
              </p:cNvPr>
              <p:cNvSpPr txBox="1"/>
              <p:nvPr/>
            </p:nvSpPr>
            <p:spPr>
              <a:xfrm>
                <a:off x="1313099" y="2715671"/>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10" name="TextBox 9">
                <a:extLst>
                  <a:ext uri="{FF2B5EF4-FFF2-40B4-BE49-F238E27FC236}">
                    <a16:creationId xmlns:a16="http://schemas.microsoft.com/office/drawing/2014/main" id="{02BD8740-D3C0-A849-A08B-273131D52DBF}"/>
                  </a:ext>
                </a:extLst>
              </p:cNvPr>
              <p:cNvSpPr txBox="1">
                <a:spLocks noRot="1" noChangeAspect="1" noMove="1" noResize="1" noEditPoints="1" noAdjustHandles="1" noChangeArrowheads="1" noChangeShapeType="1" noTextEdit="1"/>
              </p:cNvSpPr>
              <p:nvPr/>
            </p:nvSpPr>
            <p:spPr>
              <a:xfrm>
                <a:off x="1313099" y="2715671"/>
                <a:ext cx="289503" cy="299377"/>
              </a:xfrm>
              <a:prstGeom prst="rect">
                <a:avLst/>
              </a:prstGeom>
              <a:blipFill>
                <a:blip r:embed="rId5"/>
                <a:stretch>
                  <a:fillRect l="-16667"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0C56FA4-01ED-D749-8AB4-84489C0BD34C}"/>
                  </a:ext>
                </a:extLst>
              </p:cNvPr>
              <p:cNvSpPr/>
              <p:nvPr/>
            </p:nvSpPr>
            <p:spPr>
              <a:xfrm>
                <a:off x="2199116" y="187369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11" name="Rectangle 10">
                <a:extLst>
                  <a:ext uri="{FF2B5EF4-FFF2-40B4-BE49-F238E27FC236}">
                    <a16:creationId xmlns:a16="http://schemas.microsoft.com/office/drawing/2014/main" id="{00C56FA4-01ED-D749-8AB4-84489C0BD34C}"/>
                  </a:ext>
                </a:extLst>
              </p:cNvPr>
              <p:cNvSpPr>
                <a:spLocks noRot="1" noChangeAspect="1" noMove="1" noResize="1" noEditPoints="1" noAdjustHandles="1" noChangeArrowheads="1" noChangeShapeType="1" noTextEdit="1"/>
              </p:cNvSpPr>
              <p:nvPr/>
            </p:nvSpPr>
            <p:spPr>
              <a:xfrm>
                <a:off x="2199116" y="1873695"/>
                <a:ext cx="1310887" cy="544177"/>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8F63FEA-E6A5-4648-B03E-CCF72A0EBCBE}"/>
              </a:ext>
            </a:extLst>
          </p:cNvPr>
          <p:cNvCxnSpPr>
            <a:cxnSpLocks/>
            <a:stCxn id="8" idx="3"/>
            <a:endCxn id="11" idx="1"/>
          </p:cNvCxnSpPr>
          <p:nvPr/>
        </p:nvCxnSpPr>
        <p:spPr>
          <a:xfrm flipV="1">
            <a:off x="1871163" y="214578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54C2645-33C6-B44C-820C-2842198411D7}"/>
              </a:ext>
            </a:extLst>
          </p:cNvPr>
          <p:cNvCxnSpPr>
            <a:cxnSpLocks/>
            <a:stCxn id="11" idx="3"/>
            <a:endCxn id="9" idx="1"/>
          </p:cNvCxnSpPr>
          <p:nvPr/>
        </p:nvCxnSpPr>
        <p:spPr>
          <a:xfrm>
            <a:off x="3510003" y="214578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95F7B7-3A56-5F45-85A9-88ED9DB677F6}"/>
                  </a:ext>
                </a:extLst>
              </p:cNvPr>
              <p:cNvSpPr txBox="1"/>
              <p:nvPr/>
            </p:nvSpPr>
            <p:spPr>
              <a:xfrm>
                <a:off x="4439011" y="2572905"/>
                <a:ext cx="1671098"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a:latin typeface="Cambria Math" panose="02040503050406030204" pitchFamily="18" charset="0"/>
                            </a:rPr>
                            <m:t>𝐙</m:t>
                          </m:r>
                        </m:e>
                        <m:sub>
                          <m:r>
                            <a:rPr lang="en-US" sz="1600">
                              <a:latin typeface="Cambria Math" panose="02040503050406030204" pitchFamily="18" charset="0"/>
                            </a:rPr>
                            <m:t>1</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14" name="TextBox 13">
                <a:extLst>
                  <a:ext uri="{FF2B5EF4-FFF2-40B4-BE49-F238E27FC236}">
                    <a16:creationId xmlns:a16="http://schemas.microsoft.com/office/drawing/2014/main" id="{4095F7B7-3A56-5F45-85A9-88ED9DB677F6}"/>
                  </a:ext>
                </a:extLst>
              </p:cNvPr>
              <p:cNvSpPr txBox="1">
                <a:spLocks noRot="1" noChangeAspect="1" noMove="1" noResize="1" noEditPoints="1" noAdjustHandles="1" noChangeArrowheads="1" noChangeShapeType="1" noTextEdit="1"/>
              </p:cNvSpPr>
              <p:nvPr/>
            </p:nvSpPr>
            <p:spPr>
              <a:xfrm>
                <a:off x="4439011" y="2572905"/>
                <a:ext cx="1671098" cy="319831"/>
              </a:xfrm>
              <a:prstGeom prst="rect">
                <a:avLst/>
              </a:prstGeom>
              <a:blipFill>
                <a:blip r:embed="rId7"/>
                <a:stretch>
                  <a:fillRect l="-2273" b="-3704"/>
                </a:stretch>
              </a:blipFill>
            </p:spPr>
            <p:txBody>
              <a:bodyPr/>
              <a:lstStyle/>
              <a:p>
                <a:r>
                  <a:rPr lang="en-US">
                    <a:noFill/>
                  </a:rPr>
                  <a:t> </a:t>
                </a:r>
              </a:p>
            </p:txBody>
          </p:sp>
        </mc:Fallback>
      </mc:AlternateContent>
      <p:pic>
        <p:nvPicPr>
          <p:cNvPr id="15" name="Picture 14" descr="A picture containing fruit, custard apple&#10;&#10;Description automatically generated">
            <a:extLst>
              <a:ext uri="{FF2B5EF4-FFF2-40B4-BE49-F238E27FC236}">
                <a16:creationId xmlns:a16="http://schemas.microsoft.com/office/drawing/2014/main" id="{064A6977-0A9E-B34B-B7A1-02C8FF3A08B8}"/>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1002765" y="3621181"/>
            <a:ext cx="868398" cy="1139773"/>
          </a:xfrm>
          <a:prstGeom prst="rect">
            <a:avLst/>
          </a:prstGeom>
        </p:spPr>
      </p:pic>
      <p:pic>
        <p:nvPicPr>
          <p:cNvPr id="16" name="Picture 15" descr="A picture containing posing, staring&#10;&#10;Description automatically generated">
            <a:extLst>
              <a:ext uri="{FF2B5EF4-FFF2-40B4-BE49-F238E27FC236}">
                <a16:creationId xmlns:a16="http://schemas.microsoft.com/office/drawing/2014/main" id="{9EF4C547-09E4-E447-87F8-5EA6F8DFE895}"/>
              </a:ext>
            </a:extLst>
          </p:cNvPr>
          <p:cNvPicPr>
            <a:picLocks noChangeAspect="1"/>
          </p:cNvPicPr>
          <p:nvPr/>
        </p:nvPicPr>
        <p:blipFill>
          <a:blip r:embed="rId4"/>
          <a:stretch>
            <a:fillRect/>
          </a:stretch>
        </p:blipFill>
        <p:spPr>
          <a:xfrm>
            <a:off x="3837955" y="3774179"/>
            <a:ext cx="2687263" cy="83093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4962143-3A86-1045-9B49-C8788D5F4AA0}"/>
                  </a:ext>
                </a:extLst>
              </p:cNvPr>
              <p:cNvSpPr txBox="1"/>
              <p:nvPr/>
            </p:nvSpPr>
            <p:spPr>
              <a:xfrm>
                <a:off x="1313099" y="4759531"/>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𝑋</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17" name="TextBox 16">
                <a:extLst>
                  <a:ext uri="{FF2B5EF4-FFF2-40B4-BE49-F238E27FC236}">
                    <a16:creationId xmlns:a16="http://schemas.microsoft.com/office/drawing/2014/main" id="{44962143-3A86-1045-9B49-C8788D5F4AA0}"/>
                  </a:ext>
                </a:extLst>
              </p:cNvPr>
              <p:cNvSpPr txBox="1">
                <a:spLocks noRot="1" noChangeAspect="1" noMove="1" noResize="1" noEditPoints="1" noAdjustHandles="1" noChangeArrowheads="1" noChangeShapeType="1" noTextEdit="1"/>
              </p:cNvSpPr>
              <p:nvPr/>
            </p:nvSpPr>
            <p:spPr>
              <a:xfrm>
                <a:off x="1313099" y="4759531"/>
                <a:ext cx="289503" cy="299121"/>
              </a:xfrm>
              <a:prstGeom prst="rect">
                <a:avLst/>
              </a:prstGeom>
              <a:blipFill>
                <a:blip r:embed="rId10"/>
                <a:stretch>
                  <a:fillRect l="-16667"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A3555A6-D354-B143-B65A-1AD95D4984B5}"/>
                  </a:ext>
                </a:extLst>
              </p:cNvPr>
              <p:cNvSpPr/>
              <p:nvPr/>
            </p:nvSpPr>
            <p:spPr>
              <a:xfrm>
                <a:off x="2199116" y="391755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18" name="Rectangle 17">
                <a:extLst>
                  <a:ext uri="{FF2B5EF4-FFF2-40B4-BE49-F238E27FC236}">
                    <a16:creationId xmlns:a16="http://schemas.microsoft.com/office/drawing/2014/main" id="{FA3555A6-D354-B143-B65A-1AD95D4984B5}"/>
                  </a:ext>
                </a:extLst>
              </p:cNvPr>
              <p:cNvSpPr>
                <a:spLocks noRot="1" noChangeAspect="1" noMove="1" noResize="1" noEditPoints="1" noAdjustHandles="1" noChangeArrowheads="1" noChangeShapeType="1" noTextEdit="1"/>
              </p:cNvSpPr>
              <p:nvPr/>
            </p:nvSpPr>
            <p:spPr>
              <a:xfrm>
                <a:off x="2199116" y="3917555"/>
                <a:ext cx="1310887" cy="544177"/>
              </a:xfrm>
              <a:prstGeom prst="rect">
                <a:avLst/>
              </a:prstGeom>
              <a:blipFill>
                <a:blip r:embed="rId11"/>
                <a:stretch>
                  <a:fillRect/>
                </a:stretch>
              </a:blipFill>
              <a:ln w="12700">
                <a:solidFill>
                  <a:schemeClr val="tx1"/>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C0E3E63-EC11-A54D-98BA-397C840E66AB}"/>
              </a:ext>
            </a:extLst>
          </p:cNvPr>
          <p:cNvCxnSpPr>
            <a:cxnSpLocks/>
            <a:stCxn id="15" idx="3"/>
            <a:endCxn id="18" idx="1"/>
          </p:cNvCxnSpPr>
          <p:nvPr/>
        </p:nvCxnSpPr>
        <p:spPr>
          <a:xfrm flipV="1">
            <a:off x="1871163" y="418964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1B5AD3-772E-AB4E-821A-5AA2A4837D3E}"/>
              </a:ext>
            </a:extLst>
          </p:cNvPr>
          <p:cNvCxnSpPr>
            <a:cxnSpLocks/>
            <a:stCxn id="18" idx="3"/>
            <a:endCxn id="16" idx="1"/>
          </p:cNvCxnSpPr>
          <p:nvPr/>
        </p:nvCxnSpPr>
        <p:spPr>
          <a:xfrm>
            <a:off x="3510003" y="418964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1E1B5F6-E9CD-9D40-A29E-5EE767D59025}"/>
                  </a:ext>
                </a:extLst>
              </p:cNvPr>
              <p:cNvSpPr txBox="1"/>
              <p:nvPr/>
            </p:nvSpPr>
            <p:spPr>
              <a:xfrm>
                <a:off x="4439011" y="4616765"/>
                <a:ext cx="1729127"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a:latin typeface="Cambria Math" panose="02040503050406030204" pitchFamily="18" charset="0"/>
                            </a:rPr>
                            <m:t>𝐙</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21" name="TextBox 20">
                <a:extLst>
                  <a:ext uri="{FF2B5EF4-FFF2-40B4-BE49-F238E27FC236}">
                    <a16:creationId xmlns:a16="http://schemas.microsoft.com/office/drawing/2014/main" id="{F1E1B5F6-E9CD-9D40-A29E-5EE767D59025}"/>
                  </a:ext>
                </a:extLst>
              </p:cNvPr>
              <p:cNvSpPr txBox="1">
                <a:spLocks noRot="1" noChangeAspect="1" noMove="1" noResize="1" noEditPoints="1" noAdjustHandles="1" noChangeArrowheads="1" noChangeShapeType="1" noTextEdit="1"/>
              </p:cNvSpPr>
              <p:nvPr/>
            </p:nvSpPr>
            <p:spPr>
              <a:xfrm>
                <a:off x="4439011" y="4616765"/>
                <a:ext cx="1729127" cy="319831"/>
              </a:xfrm>
              <a:prstGeom prst="rect">
                <a:avLst/>
              </a:prstGeom>
              <a:blipFill>
                <a:blip r:embed="rId12"/>
                <a:stretch>
                  <a:fillRect l="-730"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CD0D6C5-1A97-BF4A-9296-5D64411EBD19}"/>
                  </a:ext>
                </a:extLst>
              </p:cNvPr>
              <p:cNvSpPr txBox="1"/>
              <p:nvPr/>
            </p:nvSpPr>
            <p:spPr>
              <a:xfrm>
                <a:off x="1313099"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2" name="TextBox 21">
                <a:extLst>
                  <a:ext uri="{FF2B5EF4-FFF2-40B4-BE49-F238E27FC236}">
                    <a16:creationId xmlns:a16="http://schemas.microsoft.com/office/drawing/2014/main" id="{BCD0D6C5-1A97-BF4A-9296-5D64411EBD19}"/>
                  </a:ext>
                </a:extLst>
              </p:cNvPr>
              <p:cNvSpPr txBox="1">
                <a:spLocks noRot="1" noChangeAspect="1" noMove="1" noResize="1" noEditPoints="1" noAdjustHandles="1" noChangeArrowheads="1" noChangeShapeType="1" noTextEdit="1"/>
              </p:cNvSpPr>
              <p:nvPr/>
            </p:nvSpPr>
            <p:spPr>
              <a:xfrm>
                <a:off x="1313099" y="3039122"/>
                <a:ext cx="301365" cy="615553"/>
              </a:xfrm>
              <a:prstGeom prst="rect">
                <a:avLst/>
              </a:prstGeom>
              <a:blipFill>
                <a:blip r:embed="rId13"/>
                <a:stretch>
                  <a:fillRect l="-28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B5AD7E-356A-7243-8634-14C31CD82151}"/>
                  </a:ext>
                </a:extLst>
              </p:cNvPr>
              <p:cNvSpPr txBox="1"/>
              <p:nvPr/>
            </p:nvSpPr>
            <p:spPr>
              <a:xfrm>
                <a:off x="506138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3" name="TextBox 22">
                <a:extLst>
                  <a:ext uri="{FF2B5EF4-FFF2-40B4-BE49-F238E27FC236}">
                    <a16:creationId xmlns:a16="http://schemas.microsoft.com/office/drawing/2014/main" id="{2FB5AD7E-356A-7243-8634-14C31CD82151}"/>
                  </a:ext>
                </a:extLst>
              </p:cNvPr>
              <p:cNvSpPr txBox="1">
                <a:spLocks noRot="1" noChangeAspect="1" noMove="1" noResize="1" noEditPoints="1" noAdjustHandles="1" noChangeArrowheads="1" noChangeShapeType="1" noTextEdit="1"/>
              </p:cNvSpPr>
              <p:nvPr/>
            </p:nvSpPr>
            <p:spPr>
              <a:xfrm>
                <a:off x="5061385" y="3039122"/>
                <a:ext cx="301365" cy="615553"/>
              </a:xfrm>
              <a:prstGeom prst="rect">
                <a:avLst/>
              </a:prstGeom>
              <a:blipFill>
                <a:blip r:embed="rId14"/>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FFFDD21-2E08-E949-933A-B9952C48A4F1}"/>
                  </a:ext>
                </a:extLst>
              </p:cNvPr>
              <p:cNvSpPr txBox="1"/>
              <p:nvPr/>
            </p:nvSpPr>
            <p:spPr>
              <a:xfrm>
                <a:off x="2734358"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4" name="TextBox 23">
                <a:extLst>
                  <a:ext uri="{FF2B5EF4-FFF2-40B4-BE49-F238E27FC236}">
                    <a16:creationId xmlns:a16="http://schemas.microsoft.com/office/drawing/2014/main" id="{AFFFDD21-2E08-E949-933A-B9952C48A4F1}"/>
                  </a:ext>
                </a:extLst>
              </p:cNvPr>
              <p:cNvSpPr txBox="1">
                <a:spLocks noRot="1" noChangeAspect="1" noMove="1" noResize="1" noEditPoints="1" noAdjustHandles="1" noChangeArrowheads="1" noChangeShapeType="1" noTextEdit="1"/>
              </p:cNvSpPr>
              <p:nvPr/>
            </p:nvSpPr>
            <p:spPr>
              <a:xfrm>
                <a:off x="2734358" y="3039122"/>
                <a:ext cx="301365" cy="615553"/>
              </a:xfrm>
              <a:prstGeom prst="rect">
                <a:avLst/>
              </a:prstGeom>
              <a:blipFill>
                <a:blip r:embed="rId14"/>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4ED2815-3214-8D47-867F-573583BE9FF2}"/>
                  </a:ext>
                </a:extLst>
              </p:cNvPr>
              <p:cNvSpPr/>
              <p:nvPr/>
            </p:nvSpPr>
            <p:spPr>
              <a:xfrm>
                <a:off x="6853171" y="187369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25" name="Rectangle 24">
                <a:extLst>
                  <a:ext uri="{FF2B5EF4-FFF2-40B4-BE49-F238E27FC236}">
                    <a16:creationId xmlns:a16="http://schemas.microsoft.com/office/drawing/2014/main" id="{C4ED2815-3214-8D47-867F-573583BE9FF2}"/>
                  </a:ext>
                </a:extLst>
              </p:cNvPr>
              <p:cNvSpPr>
                <a:spLocks noRot="1" noChangeAspect="1" noMove="1" noResize="1" noEditPoints="1" noAdjustHandles="1" noChangeArrowheads="1" noChangeShapeType="1" noTextEdit="1"/>
              </p:cNvSpPr>
              <p:nvPr/>
            </p:nvSpPr>
            <p:spPr>
              <a:xfrm>
                <a:off x="6853171" y="1873695"/>
                <a:ext cx="1309914" cy="544177"/>
              </a:xfrm>
              <a:prstGeom prst="rect">
                <a:avLst/>
              </a:prstGeom>
              <a:blipFill>
                <a:blip r:embed="rId15"/>
                <a:stretch>
                  <a:fillRect/>
                </a:stretch>
              </a:blipFill>
              <a:ln w="12700">
                <a:solidFill>
                  <a:schemeClr val="tx1"/>
                </a:solid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1869ED19-4E6C-9044-A445-96029A9C3234}"/>
              </a:ext>
            </a:extLst>
          </p:cNvPr>
          <p:cNvCxnSpPr>
            <a:cxnSpLocks/>
            <a:endCxn id="25" idx="1"/>
          </p:cNvCxnSpPr>
          <p:nvPr/>
        </p:nvCxnSpPr>
        <p:spPr>
          <a:xfrm>
            <a:off x="6525218" y="214578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880DC6-81B3-CB41-B31B-68C8CC90B4D5}"/>
              </a:ext>
            </a:extLst>
          </p:cNvPr>
          <p:cNvCxnSpPr>
            <a:cxnSpLocks/>
            <a:stCxn id="25" idx="3"/>
          </p:cNvCxnSpPr>
          <p:nvPr/>
        </p:nvCxnSpPr>
        <p:spPr>
          <a:xfrm>
            <a:off x="8163085" y="214578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8429A4C-D351-D64B-BD70-CF431AAC5BA1}"/>
                  </a:ext>
                </a:extLst>
              </p:cNvPr>
              <p:cNvSpPr txBox="1"/>
              <p:nvPr/>
            </p:nvSpPr>
            <p:spPr>
              <a:xfrm>
                <a:off x="8793345" y="2715670"/>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28" name="TextBox 27">
                <a:extLst>
                  <a:ext uri="{FF2B5EF4-FFF2-40B4-BE49-F238E27FC236}">
                    <a16:creationId xmlns:a16="http://schemas.microsoft.com/office/drawing/2014/main" id="{48429A4C-D351-D64B-BD70-CF431AAC5BA1}"/>
                  </a:ext>
                </a:extLst>
              </p:cNvPr>
              <p:cNvSpPr txBox="1">
                <a:spLocks noRot="1" noChangeAspect="1" noMove="1" noResize="1" noEditPoints="1" noAdjustHandles="1" noChangeArrowheads="1" noChangeShapeType="1" noTextEdit="1"/>
              </p:cNvSpPr>
              <p:nvPr/>
            </p:nvSpPr>
            <p:spPr>
              <a:xfrm>
                <a:off x="8793345" y="2715670"/>
                <a:ext cx="289503" cy="299377"/>
              </a:xfrm>
              <a:prstGeom prst="rect">
                <a:avLst/>
              </a:prstGeom>
              <a:blipFill>
                <a:blip r:embed="rId16"/>
                <a:stretch>
                  <a:fillRect l="-16667"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6CD19B41-D41C-C64F-BF80-563EAAA31B1D}"/>
                  </a:ext>
                </a:extLst>
              </p:cNvPr>
              <p:cNvSpPr/>
              <p:nvPr/>
            </p:nvSpPr>
            <p:spPr>
              <a:xfrm>
                <a:off x="6853171" y="391755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29" name="Rectangle 28">
                <a:extLst>
                  <a:ext uri="{FF2B5EF4-FFF2-40B4-BE49-F238E27FC236}">
                    <a16:creationId xmlns:a16="http://schemas.microsoft.com/office/drawing/2014/main" id="{6CD19B41-D41C-C64F-BF80-563EAAA31B1D}"/>
                  </a:ext>
                </a:extLst>
              </p:cNvPr>
              <p:cNvSpPr>
                <a:spLocks noRot="1" noChangeAspect="1" noMove="1" noResize="1" noEditPoints="1" noAdjustHandles="1" noChangeArrowheads="1" noChangeShapeType="1" noTextEdit="1"/>
              </p:cNvSpPr>
              <p:nvPr/>
            </p:nvSpPr>
            <p:spPr>
              <a:xfrm>
                <a:off x="6853171" y="3917555"/>
                <a:ext cx="1309914" cy="544177"/>
              </a:xfrm>
              <a:prstGeom prst="rect">
                <a:avLst/>
              </a:prstGeom>
              <a:blipFill>
                <a:blip r:embed="rId17"/>
                <a:stretch>
                  <a:fillRect/>
                </a:stretch>
              </a:blipFill>
              <a:ln w="12700">
                <a:solidFill>
                  <a:schemeClr val="tx1"/>
                </a:solid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9233336C-FE73-5C41-B81E-F691301A0294}"/>
              </a:ext>
            </a:extLst>
          </p:cNvPr>
          <p:cNvCxnSpPr>
            <a:cxnSpLocks/>
            <a:endCxn id="29" idx="1"/>
          </p:cNvCxnSpPr>
          <p:nvPr/>
        </p:nvCxnSpPr>
        <p:spPr>
          <a:xfrm>
            <a:off x="6525218" y="418964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A91306-8B05-B940-82E9-1FA8B197746B}"/>
              </a:ext>
            </a:extLst>
          </p:cNvPr>
          <p:cNvCxnSpPr>
            <a:cxnSpLocks/>
            <a:stCxn id="29" idx="3"/>
          </p:cNvCxnSpPr>
          <p:nvPr/>
        </p:nvCxnSpPr>
        <p:spPr>
          <a:xfrm>
            <a:off x="8163085" y="418964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71B2E96-090A-364C-AC8F-443C5AC3048B}"/>
                  </a:ext>
                </a:extLst>
              </p:cNvPr>
              <p:cNvSpPr txBox="1"/>
              <p:nvPr/>
            </p:nvSpPr>
            <p:spPr>
              <a:xfrm>
                <a:off x="8793345" y="4759530"/>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32" name="TextBox 31">
                <a:extLst>
                  <a:ext uri="{FF2B5EF4-FFF2-40B4-BE49-F238E27FC236}">
                    <a16:creationId xmlns:a16="http://schemas.microsoft.com/office/drawing/2014/main" id="{871B2E96-090A-364C-AC8F-443C5AC3048B}"/>
                  </a:ext>
                </a:extLst>
              </p:cNvPr>
              <p:cNvSpPr txBox="1">
                <a:spLocks noRot="1" noChangeAspect="1" noMove="1" noResize="1" noEditPoints="1" noAdjustHandles="1" noChangeArrowheads="1" noChangeShapeType="1" noTextEdit="1"/>
              </p:cNvSpPr>
              <p:nvPr/>
            </p:nvSpPr>
            <p:spPr>
              <a:xfrm>
                <a:off x="8793345" y="4759530"/>
                <a:ext cx="289503" cy="299121"/>
              </a:xfrm>
              <a:prstGeom prst="rect">
                <a:avLst/>
              </a:prstGeom>
              <a:blipFill>
                <a:blip r:embed="rId18"/>
                <a:stretch>
                  <a:fillRect l="-16667"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7897906-8A75-DC47-AD10-D135EECF8765}"/>
                  </a:ext>
                </a:extLst>
              </p:cNvPr>
              <p:cNvSpPr txBox="1"/>
              <p:nvPr/>
            </p:nvSpPr>
            <p:spPr>
              <a:xfrm>
                <a:off x="879334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3" name="TextBox 32">
                <a:extLst>
                  <a:ext uri="{FF2B5EF4-FFF2-40B4-BE49-F238E27FC236}">
                    <a16:creationId xmlns:a16="http://schemas.microsoft.com/office/drawing/2014/main" id="{47897906-8A75-DC47-AD10-D135EECF8765}"/>
                  </a:ext>
                </a:extLst>
              </p:cNvPr>
              <p:cNvSpPr txBox="1">
                <a:spLocks noRot="1" noChangeAspect="1" noMove="1" noResize="1" noEditPoints="1" noAdjustHandles="1" noChangeArrowheads="1" noChangeShapeType="1" noTextEdit="1"/>
              </p:cNvSpPr>
              <p:nvPr/>
            </p:nvSpPr>
            <p:spPr>
              <a:xfrm>
                <a:off x="8793345" y="3039122"/>
                <a:ext cx="301365" cy="615553"/>
              </a:xfrm>
              <a:prstGeom prst="rect">
                <a:avLst/>
              </a:prstGeom>
              <a:blipFill>
                <a:blip r:embed="rId14"/>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C0123BC-740A-204C-B6CB-171994D92B44}"/>
                  </a:ext>
                </a:extLst>
              </p:cNvPr>
              <p:cNvSpPr txBox="1"/>
              <p:nvPr/>
            </p:nvSpPr>
            <p:spPr>
              <a:xfrm>
                <a:off x="7388412"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1C0123BC-740A-204C-B6CB-171994D92B44}"/>
                  </a:ext>
                </a:extLst>
              </p:cNvPr>
              <p:cNvSpPr txBox="1">
                <a:spLocks noRot="1" noChangeAspect="1" noMove="1" noResize="1" noEditPoints="1" noAdjustHandles="1" noChangeArrowheads="1" noChangeShapeType="1" noTextEdit="1"/>
              </p:cNvSpPr>
              <p:nvPr/>
            </p:nvSpPr>
            <p:spPr>
              <a:xfrm>
                <a:off x="7388412" y="3039122"/>
                <a:ext cx="301365" cy="615553"/>
              </a:xfrm>
              <a:prstGeom prst="rect">
                <a:avLst/>
              </a:prstGeom>
              <a:blipFill>
                <a:blip r:embed="rId13"/>
                <a:stretch>
                  <a:fillRect l="-28000" r="-28000" b="-8163"/>
                </a:stretch>
              </a:blipFill>
            </p:spPr>
            <p:txBody>
              <a:bodyPr/>
              <a:lstStyle/>
              <a:p>
                <a:r>
                  <a:rPr lang="en-US">
                    <a:noFill/>
                  </a:rPr>
                  <a:t> </a:t>
                </a:r>
              </a:p>
            </p:txBody>
          </p:sp>
        </mc:Fallback>
      </mc:AlternateContent>
      <p:cxnSp>
        <p:nvCxnSpPr>
          <p:cNvPr id="35" name="Elbow Connector 99">
            <a:extLst>
              <a:ext uri="{FF2B5EF4-FFF2-40B4-BE49-F238E27FC236}">
                <a16:creationId xmlns:a16="http://schemas.microsoft.com/office/drawing/2014/main" id="{EC5E3865-4342-6540-A094-0AA9E0328E71}"/>
              </a:ext>
            </a:extLst>
          </p:cNvPr>
          <p:cNvCxnSpPr>
            <a:cxnSpLocks/>
          </p:cNvCxnSpPr>
          <p:nvPr/>
        </p:nvCxnSpPr>
        <p:spPr>
          <a:xfrm rot="5400000">
            <a:off x="5176377" y="1305318"/>
            <a:ext cx="1894" cy="6962153"/>
          </a:xfrm>
          <a:prstGeom prst="curvedConnector3">
            <a:avLst>
              <a:gd name="adj1" fmla="val 45248469"/>
            </a:avLst>
          </a:prstGeom>
          <a:ln w="25400">
            <a:solidFill>
              <a:schemeClr val="accent6"/>
            </a:solidFill>
            <a:prstDash val="dash"/>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2E626D1-8A85-4048-9D0A-59EFDE03C510}"/>
                  </a:ext>
                </a:extLst>
              </p:cNvPr>
              <p:cNvSpPr txBox="1"/>
              <p:nvPr/>
            </p:nvSpPr>
            <p:spPr>
              <a:xfrm>
                <a:off x="4265882" y="5696621"/>
                <a:ext cx="2171635" cy="246221"/>
              </a:xfrm>
              <a:prstGeom prst="rect">
                <a:avLst/>
              </a:prstGeom>
              <a:noFill/>
            </p:spPr>
            <p:txBody>
              <a:bodyPr wrap="square" lIns="0" tIns="0" rIns="0" bIns="0" rtlCol="0">
                <a:spAutoFit/>
              </a:bodyPr>
              <a:lstStyle/>
              <a:p>
                <a:pPr algn="ctr"/>
                <a:r>
                  <a:rPr lang="en-US" sz="1600" dirty="0">
                    <a:solidFill>
                      <a:schemeClr val="accent6"/>
                    </a:solidFill>
                    <a:ea typeface="Cambria Math" panose="02040503050406030204" pitchFamily="18" charset="0"/>
                  </a:rPr>
                  <a:t>Reconstruction: </a:t>
                </a:r>
                <a14:m>
                  <m:oMath xmlns:m="http://schemas.openxmlformats.org/officeDocument/2006/math">
                    <m:sSub>
                      <m:sSubPr>
                        <m:ctrlPr>
                          <a:rPr lang="en-US" sz="1600" i="1">
                            <a:solidFill>
                              <a:schemeClr val="accent6"/>
                            </a:solidFill>
                            <a:latin typeface="Cambria Math" panose="02040503050406030204" pitchFamily="18" charset="0"/>
                            <a:ea typeface="Cambria Math" panose="02040503050406030204" pitchFamily="18" charset="0"/>
                          </a:rPr>
                        </m:ctrlPr>
                      </m:sSubPr>
                      <m:e>
                        <m:r>
                          <a:rPr lang="en-US" sz="1600" i="1">
                            <a:solidFill>
                              <a:schemeClr val="accent6"/>
                            </a:solidFill>
                            <a:latin typeface="Cambria Math" panose="02040503050406030204" pitchFamily="18" charset="0"/>
                            <a:ea typeface="Cambria Math" panose="02040503050406030204" pitchFamily="18" charset="0"/>
                          </a:rPr>
                          <m:t>ℒ</m:t>
                        </m:r>
                      </m:e>
                      <m:sub>
                        <m:r>
                          <a:rPr lang="en-US" sz="1600" i="1">
                            <a:solidFill>
                              <a:schemeClr val="accent6"/>
                            </a:solidFill>
                            <a:latin typeface="Cambria Math" panose="02040503050406030204" pitchFamily="18" charset="0"/>
                            <a:ea typeface="Cambria Math" panose="02040503050406030204" pitchFamily="18" charset="0"/>
                          </a:rPr>
                          <m:t>𝑟𝑒𝑐𝑜𝑛</m:t>
                        </m:r>
                      </m:sub>
                    </m:sSub>
                  </m:oMath>
                </a14:m>
                <a:endParaRPr lang="en-US" sz="1600" dirty="0">
                  <a:solidFill>
                    <a:schemeClr val="accent6"/>
                  </a:solidFill>
                </a:endParaRPr>
              </a:p>
            </p:txBody>
          </p:sp>
        </mc:Choice>
        <mc:Fallback xmlns="">
          <p:sp>
            <p:nvSpPr>
              <p:cNvPr id="36" name="TextBox 35">
                <a:extLst>
                  <a:ext uri="{FF2B5EF4-FFF2-40B4-BE49-F238E27FC236}">
                    <a16:creationId xmlns:a16="http://schemas.microsoft.com/office/drawing/2014/main" id="{E2E626D1-8A85-4048-9D0A-59EFDE03C510}"/>
                  </a:ext>
                </a:extLst>
              </p:cNvPr>
              <p:cNvSpPr txBox="1">
                <a:spLocks noRot="1" noChangeAspect="1" noMove="1" noResize="1" noEditPoints="1" noAdjustHandles="1" noChangeArrowheads="1" noChangeShapeType="1" noTextEdit="1"/>
              </p:cNvSpPr>
              <p:nvPr/>
            </p:nvSpPr>
            <p:spPr>
              <a:xfrm>
                <a:off x="4265882" y="5696621"/>
                <a:ext cx="2171635" cy="246221"/>
              </a:xfrm>
              <a:prstGeom prst="rect">
                <a:avLst/>
              </a:prstGeom>
              <a:blipFill>
                <a:blip r:embed="rId19"/>
                <a:stretch>
                  <a:fillRect l="-585" t="-23810" b="-47619"/>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A621FF31-A212-FA48-8F03-39A82E0B7250}"/>
              </a:ext>
            </a:extLst>
          </p:cNvPr>
          <p:cNvSpPr/>
          <p:nvPr/>
        </p:nvSpPr>
        <p:spPr>
          <a:xfrm>
            <a:off x="8366805" y="1537022"/>
            <a:ext cx="1088406" cy="3539372"/>
          </a:xfrm>
          <a:prstGeom prst="roundRect">
            <a:avLst>
              <a:gd name="adj" fmla="val 4119"/>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C27C7F9-A63A-F14F-A2B7-DEDCD3E8DA91}"/>
                  </a:ext>
                </a:extLst>
              </p:cNvPr>
              <p:cNvSpPr txBox="1"/>
              <p:nvPr/>
            </p:nvSpPr>
            <p:spPr>
              <a:xfrm>
                <a:off x="7909689" y="5154358"/>
                <a:ext cx="2002637" cy="246221"/>
              </a:xfrm>
              <a:prstGeom prst="rect">
                <a:avLst/>
              </a:prstGeom>
              <a:noFill/>
            </p:spPr>
            <p:txBody>
              <a:bodyPr wrap="square" lIns="0" tIns="0" rIns="0" bIns="0" rtlCol="0">
                <a:spAutoFit/>
              </a:bodyPr>
              <a:lstStyle/>
              <a:p>
                <a:pPr algn="ctr"/>
                <a:r>
                  <a:rPr lang="en-US" sz="1600" dirty="0">
                    <a:solidFill>
                      <a:schemeClr val="accent2"/>
                    </a:solidFill>
                    <a:ea typeface="Cambria Math" panose="02040503050406030204" pitchFamily="18" charset="0"/>
                  </a:rPr>
                  <a:t>Harmonization: </a:t>
                </a:r>
                <a14:m>
                  <m:oMath xmlns:m="http://schemas.openxmlformats.org/officeDocument/2006/math">
                    <m:sSub>
                      <m:sSubPr>
                        <m:ctrlPr>
                          <a:rPr lang="en-US" sz="1600" i="1">
                            <a:solidFill>
                              <a:schemeClr val="accent2"/>
                            </a:solidFill>
                            <a:latin typeface="Cambria Math" panose="02040503050406030204" pitchFamily="18" charset="0"/>
                            <a:ea typeface="Cambria Math" panose="02040503050406030204" pitchFamily="18" charset="0"/>
                          </a:rPr>
                        </m:ctrlPr>
                      </m:sSubPr>
                      <m:e>
                        <m:r>
                          <a:rPr lang="en-US" sz="1600" i="1">
                            <a:solidFill>
                              <a:schemeClr val="accent2"/>
                            </a:solidFill>
                            <a:latin typeface="Cambria Math" panose="02040503050406030204" pitchFamily="18" charset="0"/>
                            <a:ea typeface="Cambria Math" panose="02040503050406030204" pitchFamily="18" charset="0"/>
                          </a:rPr>
                          <m:t>ℒ</m:t>
                        </m:r>
                      </m:e>
                      <m:sub>
                        <m:r>
                          <a:rPr lang="en-US" sz="1600" i="1">
                            <a:solidFill>
                              <a:schemeClr val="accent2"/>
                            </a:solidFill>
                            <a:latin typeface="Cambria Math" panose="02040503050406030204" pitchFamily="18" charset="0"/>
                            <a:ea typeface="Cambria Math" panose="02040503050406030204" pitchFamily="18" charset="0"/>
                          </a:rPr>
                          <m:t>h𝑎𝑟𝑚</m:t>
                        </m:r>
                      </m:sub>
                    </m:sSub>
                  </m:oMath>
                </a14:m>
                <a:endParaRPr lang="en-US" sz="1600" dirty="0">
                  <a:solidFill>
                    <a:schemeClr val="accent2"/>
                  </a:solidFill>
                </a:endParaRPr>
              </a:p>
            </p:txBody>
          </p:sp>
        </mc:Choice>
        <mc:Fallback xmlns="">
          <p:sp>
            <p:nvSpPr>
              <p:cNvPr id="39" name="TextBox 38">
                <a:extLst>
                  <a:ext uri="{FF2B5EF4-FFF2-40B4-BE49-F238E27FC236}">
                    <a16:creationId xmlns:a16="http://schemas.microsoft.com/office/drawing/2014/main" id="{2C27C7F9-A63A-F14F-A2B7-DEDCD3E8DA91}"/>
                  </a:ext>
                </a:extLst>
              </p:cNvPr>
              <p:cNvSpPr txBox="1">
                <a:spLocks noRot="1" noChangeAspect="1" noMove="1" noResize="1" noEditPoints="1" noAdjustHandles="1" noChangeArrowheads="1" noChangeShapeType="1" noTextEdit="1"/>
              </p:cNvSpPr>
              <p:nvPr/>
            </p:nvSpPr>
            <p:spPr>
              <a:xfrm>
                <a:off x="7909689" y="5154358"/>
                <a:ext cx="2002637" cy="246221"/>
              </a:xfrm>
              <a:prstGeom prst="rect">
                <a:avLst/>
              </a:prstGeom>
              <a:blipFill>
                <a:blip r:embed="rId20"/>
                <a:stretch>
                  <a:fillRect l="-3797" t="-30000" b="-50000"/>
                </a:stretch>
              </a:blipFill>
            </p:spPr>
            <p:txBody>
              <a:bodyPr/>
              <a:lstStyle/>
              <a:p>
                <a:r>
                  <a:rPr lang="en-US">
                    <a:noFill/>
                  </a:rPr>
                  <a:t> </a:t>
                </a:r>
              </a:p>
            </p:txBody>
          </p:sp>
        </mc:Fallback>
      </mc:AlternateContent>
      <p:pic>
        <p:nvPicPr>
          <p:cNvPr id="40" name="Picture 39" descr="A picture containing fruit, custard apple, white, decorated&#10;&#10;Description automatically generated">
            <a:extLst>
              <a:ext uri="{FF2B5EF4-FFF2-40B4-BE49-F238E27FC236}">
                <a16:creationId xmlns:a16="http://schemas.microsoft.com/office/drawing/2014/main" id="{F08BAC22-2E63-104F-9CD8-203F8C16BECA}"/>
              </a:ext>
            </a:extLst>
          </p:cNvPr>
          <p:cNvPicPr>
            <a:picLocks noChangeAspect="1"/>
          </p:cNvPicPr>
          <p:nvPr/>
        </p:nvPicPr>
        <p:blipFill>
          <a:blip r:embed="rId21"/>
          <a:stretch>
            <a:fillRect/>
          </a:stretch>
        </p:blipFill>
        <p:spPr>
          <a:xfrm>
            <a:off x="8492010" y="1575898"/>
            <a:ext cx="850400" cy="1139773"/>
          </a:xfrm>
          <a:prstGeom prst="rect">
            <a:avLst/>
          </a:prstGeom>
          <a:ln w="19050">
            <a:solidFill>
              <a:schemeClr val="bg1"/>
            </a:solidFill>
          </a:ln>
        </p:spPr>
      </p:pic>
      <p:pic>
        <p:nvPicPr>
          <p:cNvPr id="41" name="Picture 40" descr="A picture containing fruit, custard apple, white, decorated&#10;&#10;Description automatically generated">
            <a:extLst>
              <a:ext uri="{FF2B5EF4-FFF2-40B4-BE49-F238E27FC236}">
                <a16:creationId xmlns:a16="http://schemas.microsoft.com/office/drawing/2014/main" id="{6C21205F-D325-0940-9505-BE39E9063B01}"/>
              </a:ext>
            </a:extLst>
          </p:cNvPr>
          <p:cNvPicPr>
            <a:picLocks noChangeAspect="1"/>
          </p:cNvPicPr>
          <p:nvPr/>
        </p:nvPicPr>
        <p:blipFill>
          <a:blip r:embed="rId21"/>
          <a:stretch>
            <a:fillRect/>
          </a:stretch>
        </p:blipFill>
        <p:spPr>
          <a:xfrm>
            <a:off x="8492010" y="3619758"/>
            <a:ext cx="850400" cy="1139773"/>
          </a:xfrm>
          <a:prstGeom prst="rect">
            <a:avLst/>
          </a:prstGeom>
          <a:ln w="19050">
            <a:solidFill>
              <a:schemeClr val="bg1"/>
            </a:solidFill>
          </a:ln>
        </p:spPr>
      </p:pic>
      <p:sp>
        <p:nvSpPr>
          <p:cNvPr id="42" name="Rounded Rectangle 41">
            <a:extLst>
              <a:ext uri="{FF2B5EF4-FFF2-40B4-BE49-F238E27FC236}">
                <a16:creationId xmlns:a16="http://schemas.microsoft.com/office/drawing/2014/main" id="{DDE5E632-394D-7A47-AE64-3DBFFD82B98A}"/>
              </a:ext>
            </a:extLst>
          </p:cNvPr>
          <p:cNvSpPr/>
          <p:nvPr/>
        </p:nvSpPr>
        <p:spPr>
          <a:xfrm>
            <a:off x="3706572" y="1545044"/>
            <a:ext cx="3033798" cy="3539372"/>
          </a:xfrm>
          <a:prstGeom prst="roundRect">
            <a:avLst>
              <a:gd name="adj" fmla="val 4119"/>
            </a:avLst>
          </a:prstGeom>
          <a:noFill/>
          <a:ln w="25400">
            <a:solidFill>
              <a:srgbClr val="D3802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3C1530D-24B9-844E-95B5-B0F86F855936}"/>
                  </a:ext>
                </a:extLst>
              </p:cNvPr>
              <p:cNvSpPr txBox="1"/>
              <p:nvPr/>
            </p:nvSpPr>
            <p:spPr>
              <a:xfrm>
                <a:off x="3786782" y="5175256"/>
                <a:ext cx="2674799" cy="265201"/>
              </a:xfrm>
              <a:prstGeom prst="rect">
                <a:avLst/>
              </a:prstGeom>
              <a:noFill/>
            </p:spPr>
            <p:txBody>
              <a:bodyPr wrap="square" lIns="0" tIns="0" rIns="0" bIns="0" rtlCol="0">
                <a:spAutoFit/>
              </a:bodyPr>
              <a:lstStyle/>
              <a:p>
                <a:pPr algn="ctr"/>
                <a:r>
                  <a:rPr lang="en-US" sz="1600" dirty="0">
                    <a:solidFill>
                      <a:srgbClr val="D38020"/>
                    </a:solidFill>
                    <a:ea typeface="Cambria Math" panose="02040503050406030204" pitchFamily="18" charset="0"/>
                  </a:rPr>
                  <a:t>Embedding coupling: </a:t>
                </a:r>
                <a14:m>
                  <m:oMath xmlns:m="http://schemas.openxmlformats.org/officeDocument/2006/math">
                    <m:sSub>
                      <m:sSubPr>
                        <m:ctrlPr>
                          <a:rPr lang="en-US" sz="1600" i="1">
                            <a:solidFill>
                              <a:srgbClr val="D38020"/>
                            </a:solidFill>
                            <a:latin typeface="Cambria Math" panose="02040503050406030204" pitchFamily="18" charset="0"/>
                            <a:ea typeface="Cambria Math" panose="02040503050406030204" pitchFamily="18" charset="0"/>
                          </a:rPr>
                        </m:ctrlPr>
                      </m:sSubPr>
                      <m:e>
                        <m:r>
                          <a:rPr lang="en-US" sz="1600" i="1">
                            <a:solidFill>
                              <a:srgbClr val="D38020"/>
                            </a:solidFill>
                            <a:latin typeface="Cambria Math" panose="02040503050406030204" pitchFamily="18" charset="0"/>
                            <a:ea typeface="Cambria Math" panose="02040503050406030204" pitchFamily="18" charset="0"/>
                          </a:rPr>
                          <m:t>ℒ</m:t>
                        </m:r>
                      </m:e>
                      <m:sub>
                        <m:r>
                          <a:rPr lang="en-US" sz="1600" b="0" i="1" smtClean="0">
                            <a:solidFill>
                              <a:srgbClr val="D38020"/>
                            </a:solidFill>
                            <a:latin typeface="Cambria Math" panose="02040503050406030204" pitchFamily="18" charset="0"/>
                            <a:ea typeface="Cambria Math" panose="02040503050406030204" pitchFamily="18" charset="0"/>
                          </a:rPr>
                          <m:t>𝑐𝑜𝑢𝑝</m:t>
                        </m:r>
                      </m:sub>
                    </m:sSub>
                  </m:oMath>
                </a14:m>
                <a:endParaRPr lang="en-US" sz="1600" dirty="0">
                  <a:solidFill>
                    <a:srgbClr val="D38020"/>
                  </a:solidFill>
                </a:endParaRPr>
              </a:p>
            </p:txBody>
          </p:sp>
        </mc:Choice>
        <mc:Fallback xmlns="">
          <p:sp>
            <p:nvSpPr>
              <p:cNvPr id="45" name="TextBox 44">
                <a:extLst>
                  <a:ext uri="{FF2B5EF4-FFF2-40B4-BE49-F238E27FC236}">
                    <a16:creationId xmlns:a16="http://schemas.microsoft.com/office/drawing/2014/main" id="{E3C1530D-24B9-844E-95B5-B0F86F855936}"/>
                  </a:ext>
                </a:extLst>
              </p:cNvPr>
              <p:cNvSpPr txBox="1">
                <a:spLocks noRot="1" noChangeAspect="1" noMove="1" noResize="1" noEditPoints="1" noAdjustHandles="1" noChangeArrowheads="1" noChangeShapeType="1" noTextEdit="1"/>
              </p:cNvSpPr>
              <p:nvPr/>
            </p:nvSpPr>
            <p:spPr>
              <a:xfrm>
                <a:off x="3786782" y="5175256"/>
                <a:ext cx="2674799" cy="265201"/>
              </a:xfrm>
              <a:prstGeom prst="rect">
                <a:avLst/>
              </a:prstGeom>
              <a:blipFill>
                <a:blip r:embed="rId22"/>
                <a:stretch>
                  <a:fillRect t="-27273"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0370E44-BDEC-424E-8D27-AD31CDB5D65D}"/>
                  </a:ext>
                </a:extLst>
              </p:cNvPr>
              <p:cNvSpPr txBox="1"/>
              <p:nvPr/>
            </p:nvSpPr>
            <p:spPr>
              <a:xfrm>
                <a:off x="9632439" y="3703409"/>
                <a:ext cx="2318932" cy="55476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accent2"/>
                              </a:solidFill>
                              <a:latin typeface="Cambria Math" panose="02040503050406030204" pitchFamily="18" charset="0"/>
                              <a:ea typeface="Cambria Math" panose="02040503050406030204" pitchFamily="18" charset="0"/>
                            </a:rPr>
                          </m:ctrlPr>
                        </m:sSubPr>
                        <m:e>
                          <m:r>
                            <a:rPr lang="en-US" sz="1600" i="1">
                              <a:solidFill>
                                <a:schemeClr val="accent2"/>
                              </a:solidFill>
                              <a:latin typeface="Cambria Math" panose="02040503050406030204" pitchFamily="18" charset="0"/>
                              <a:ea typeface="Cambria Math" panose="02040503050406030204" pitchFamily="18" charset="0"/>
                            </a:rPr>
                            <m:t>ℒ</m:t>
                          </m:r>
                        </m:e>
                        <m:sub>
                          <m:r>
                            <a:rPr lang="en-US" sz="1600" i="1">
                              <a:solidFill>
                                <a:schemeClr val="accent2"/>
                              </a:solidFill>
                              <a:latin typeface="Cambria Math" panose="02040503050406030204" pitchFamily="18" charset="0"/>
                              <a:ea typeface="Cambria Math" panose="02040503050406030204" pitchFamily="18" charset="0"/>
                            </a:rPr>
                            <m:t>h𝑎𝑟𝑚</m:t>
                          </m:r>
                        </m:sub>
                      </m:sSub>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n-US" sz="1600" b="0" i="0" smtClean="0">
                          <a:solidFill>
                            <a:schemeClr val="tx1"/>
                          </a:solidFill>
                          <a:latin typeface="Cambria Math" panose="02040503050406030204" pitchFamily="18" charset="0"/>
                          <a:ea typeface="Cambria Math" panose="02040503050406030204" pitchFamily="18" charset="0"/>
                        </a:rPr>
                        <m:t>The</m:t>
                      </m:r>
                      <m:r>
                        <a:rPr lang="en-US" sz="1600" b="0" i="0" smtClean="0">
                          <a:solidFill>
                            <a:schemeClr val="tx1"/>
                          </a:solidFill>
                          <a:latin typeface="Cambria Math" panose="02040503050406030204" pitchFamily="18" charset="0"/>
                          <a:ea typeface="Cambria Math" panose="02040503050406030204" pitchFamily="18" charset="0"/>
                        </a:rPr>
                        <m:t> </m:t>
                      </m:r>
                      <m:r>
                        <m:rPr>
                          <m:sty m:val="p"/>
                        </m:rPr>
                        <a:rPr lang="en-US" sz="1600" b="0" i="0" smtClean="0">
                          <a:solidFill>
                            <a:schemeClr val="tx1"/>
                          </a:solidFill>
                          <a:latin typeface="Cambria Math" panose="02040503050406030204" pitchFamily="18" charset="0"/>
                          <a:ea typeface="Cambria Math" panose="02040503050406030204" pitchFamily="18" charset="0"/>
                        </a:rPr>
                        <m:t>dissimilarity</m:t>
                      </m:r>
                    </m:oMath>
                  </m:oMathPara>
                </a14:m>
                <a:endParaRPr lang="en-US" sz="1600" b="0" i="0" dirty="0">
                  <a:solidFill>
                    <a:schemeClr val="tx1"/>
                  </a:solidFill>
                  <a:latin typeface="Cambria Math" panose="02040503050406030204" pitchFamily="18" charset="0"/>
                  <a:ea typeface="Cambria Math" panose="02040503050406030204" pitchFamily="18" charset="0"/>
                </a:endParaRPr>
              </a:p>
              <a:p>
                <a:pPr algn="ctr"/>
                <a14:m>
                  <m:oMath xmlns:m="http://schemas.openxmlformats.org/officeDocument/2006/math">
                    <m:r>
                      <a:rPr lang="en-US" sz="1600" b="0" i="0" smtClean="0">
                        <a:solidFill>
                          <a:schemeClr val="tx1"/>
                        </a:solidFill>
                        <a:latin typeface="Cambria Math" panose="02040503050406030204" pitchFamily="18" charset="0"/>
                        <a:ea typeface="Cambria Math" panose="02040503050406030204" pitchFamily="18" charset="0"/>
                      </a:rPr>
                      <m:t> </m:t>
                    </m:r>
                    <m:r>
                      <m:rPr>
                        <m:sty m:val="p"/>
                      </m:rPr>
                      <a:rPr lang="en-US" sz="1600" b="0" i="0" smtClean="0">
                        <a:solidFill>
                          <a:schemeClr val="tx1"/>
                        </a:solidFill>
                        <a:latin typeface="Cambria Math" panose="02040503050406030204" pitchFamily="18" charset="0"/>
                        <a:ea typeface="Cambria Math" panose="02040503050406030204" pitchFamily="18" charset="0"/>
                      </a:rPr>
                      <m:t>across</m:t>
                    </m:r>
                    <m:r>
                      <a:rPr lang="en-US" sz="1600" b="0" i="0" smtClean="0">
                        <a:solidFill>
                          <a:schemeClr val="tx1"/>
                        </a:solidFill>
                        <a:latin typeface="Cambria Math" panose="02040503050406030204" pitchFamily="18" charset="0"/>
                        <a:ea typeface="Cambria Math" panose="02040503050406030204" pitchFamily="18" charset="0"/>
                      </a:rPr>
                      <m:t> </m:t>
                    </m:r>
                    <m:sSubSup>
                      <m:sSubSupPr>
                        <m:ctrlPr>
                          <a:rPr lang="en-US" sz="1600" i="1" smtClean="0">
                            <a:solidFill>
                              <a:schemeClr val="tx1"/>
                            </a:solidFill>
                            <a:latin typeface="Cambria Math" panose="02040503050406030204" pitchFamily="18" charset="0"/>
                          </a:rPr>
                        </m:ctrlPr>
                      </m:sSubSupPr>
                      <m:e>
                        <m:acc>
                          <m:accPr>
                            <m:chr m:val="̅"/>
                            <m:ctrlPr>
                              <a:rPr lang="en-US" sz="1600" i="1">
                                <a:solidFill>
                                  <a:schemeClr val="tx1"/>
                                </a:solidFill>
                                <a:latin typeface="Cambria Math" panose="02040503050406030204" pitchFamily="18" charset="0"/>
                              </a:rPr>
                            </m:ctrlPr>
                          </m:accPr>
                          <m:e>
                            <m:r>
                              <a:rPr lang="en-US" sz="1600" b="0" i="0" smtClean="0">
                                <a:solidFill>
                                  <a:schemeClr val="tx1"/>
                                </a:solidFill>
                                <a:latin typeface="Cambria Math" panose="02040503050406030204" pitchFamily="18" charset="0"/>
                              </a:rPr>
                              <m:t> </m:t>
                            </m:r>
                            <m:r>
                              <m:rPr>
                                <m:sty m:val="p"/>
                              </m:rPr>
                              <a:rPr lang="en-US" sz="1600" i="0">
                                <a:solidFill>
                                  <a:schemeClr val="tx1"/>
                                </a:solidFill>
                                <a:latin typeface="Cambria Math" panose="02040503050406030204" pitchFamily="18" charset="0"/>
                              </a:rPr>
                              <m:t>X</m:t>
                            </m:r>
                          </m:e>
                        </m:acc>
                      </m:e>
                      <m:sub>
                        <m:r>
                          <m:rPr>
                            <m:sty m:val="p"/>
                          </m:rPr>
                          <a:rPr lang="en-US" sz="1600" b="0" i="0" smtClean="0">
                            <a:solidFill>
                              <a:schemeClr val="tx1"/>
                            </a:solidFill>
                            <a:latin typeface="Cambria Math" panose="02040503050406030204" pitchFamily="18" charset="0"/>
                          </a:rPr>
                          <m:t>i</m:t>
                        </m:r>
                      </m:sub>
                      <m:sup>
                        <m:r>
                          <m:rPr>
                            <m:sty m:val="p"/>
                          </m:rPr>
                          <a:rPr lang="en-US" sz="1600" i="0">
                            <a:solidFill>
                              <a:schemeClr val="tx1"/>
                            </a:solidFill>
                            <a:latin typeface="Cambria Math" panose="02040503050406030204" pitchFamily="18" charset="0"/>
                          </a:rPr>
                          <m:t>j</m:t>
                        </m:r>
                      </m:sup>
                    </m:sSubSup>
                  </m:oMath>
                </a14:m>
                <a:r>
                  <a:rPr lang="en-US" sz="1600" dirty="0">
                    <a:solidFill>
                      <a:schemeClr val="tx1"/>
                    </a:solidFill>
                  </a:rPr>
                  <a:t>s. </a:t>
                </a:r>
              </a:p>
            </p:txBody>
          </p:sp>
        </mc:Choice>
        <mc:Fallback xmlns="">
          <p:sp>
            <p:nvSpPr>
              <p:cNvPr id="46" name="TextBox 45">
                <a:extLst>
                  <a:ext uri="{FF2B5EF4-FFF2-40B4-BE49-F238E27FC236}">
                    <a16:creationId xmlns:a16="http://schemas.microsoft.com/office/drawing/2014/main" id="{B0370E44-BDEC-424E-8D27-AD31CDB5D65D}"/>
                  </a:ext>
                </a:extLst>
              </p:cNvPr>
              <p:cNvSpPr txBox="1">
                <a:spLocks noRot="1" noChangeAspect="1" noMove="1" noResize="1" noEditPoints="1" noAdjustHandles="1" noChangeArrowheads="1" noChangeShapeType="1" noTextEdit="1"/>
              </p:cNvSpPr>
              <p:nvPr/>
            </p:nvSpPr>
            <p:spPr>
              <a:xfrm>
                <a:off x="9632439" y="3703409"/>
                <a:ext cx="2318932" cy="554767"/>
              </a:xfrm>
              <a:prstGeom prst="rect">
                <a:avLst/>
              </a:prstGeom>
              <a:blipFill>
                <a:blip r:embed="rId23"/>
                <a:stretch>
                  <a:fillRect t="-4444"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C18421-4590-6F4E-B9A8-1237C7A45109}"/>
                  </a:ext>
                </a:extLst>
              </p:cNvPr>
              <p:cNvSpPr txBox="1"/>
              <p:nvPr/>
            </p:nvSpPr>
            <p:spPr>
              <a:xfrm>
                <a:off x="9480883" y="2566735"/>
                <a:ext cx="2601994" cy="667747"/>
              </a:xfrm>
              <a:prstGeom prst="rect">
                <a:avLst/>
              </a:prstGeom>
              <a:noFill/>
            </p:spPr>
            <p:txBody>
              <a:bodyPr wrap="none" rtlCol="0">
                <a:spAutoFit/>
              </a:bodyPr>
              <a:lstStyle/>
              <a:p>
                <a:r>
                  <a:rPr lang="en-US" dirty="0">
                    <a:solidFill>
                      <a:srgbClr val="D38020"/>
                    </a:solidFill>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i="1">
                            <a:solidFill>
                              <a:srgbClr val="D38020"/>
                            </a:solidFill>
                            <a:latin typeface="Cambria Math" panose="02040503050406030204" pitchFamily="18" charset="0"/>
                            <a:ea typeface="Cambria Math" panose="02040503050406030204" pitchFamily="18" charset="0"/>
                          </a:rPr>
                        </m:ctrlPr>
                      </m:sSubPr>
                      <m:e>
                        <m:r>
                          <a:rPr lang="en-US" i="1">
                            <a:solidFill>
                              <a:srgbClr val="D38020"/>
                            </a:solidFill>
                            <a:latin typeface="Cambria Math" panose="02040503050406030204" pitchFamily="18" charset="0"/>
                            <a:ea typeface="Cambria Math" panose="02040503050406030204" pitchFamily="18" charset="0"/>
                          </a:rPr>
                          <m:t>ℒ</m:t>
                        </m:r>
                      </m:e>
                      <m:sub>
                        <m:r>
                          <a:rPr lang="en-US" i="1">
                            <a:solidFill>
                              <a:srgbClr val="D38020"/>
                            </a:solidFill>
                            <a:latin typeface="Cambria Math" panose="02040503050406030204" pitchFamily="18" charset="0"/>
                            <a:ea typeface="Cambria Math" panose="02040503050406030204" pitchFamily="18" charset="0"/>
                          </a:rPr>
                          <m:t>𝑐𝑜𝑢𝑝</m:t>
                        </m:r>
                      </m:sub>
                    </m:sSub>
                  </m:oMath>
                </a14:m>
                <a:r>
                  <a:rPr lang="en-US" dirty="0">
                    <a:latin typeface="Calibri" panose="020F0502020204030204" pitchFamily="34" charset="0"/>
                    <a:cs typeface="Calibri" panose="020F0502020204030204" pitchFamily="34" charset="0"/>
                  </a:rPr>
                  <a:t>:</a:t>
                </a:r>
                <a:r>
                  <a:rPr lang="en-US" dirty="0">
                    <a:solidFill>
                      <a:srgbClr val="D3802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The cross-scanner</a:t>
                </a:r>
              </a:p>
              <a:p>
                <a:r>
                  <a:rPr lang="en-US" dirty="0">
                    <a:latin typeface="Calibri" panose="020F0502020204030204" pitchFamily="34" charset="0"/>
                    <a:cs typeface="Calibri" panose="020F0502020204030204" pitchFamily="34" charset="0"/>
                  </a:rPr>
                  <a:t> dissimilarity of </a:t>
                </a:r>
              </a:p>
            </p:txBody>
          </p:sp>
        </mc:Choice>
        <mc:Fallback xmlns="">
          <p:sp>
            <p:nvSpPr>
              <p:cNvPr id="47" name="TextBox 46">
                <a:extLst>
                  <a:ext uri="{FF2B5EF4-FFF2-40B4-BE49-F238E27FC236}">
                    <a16:creationId xmlns:a16="http://schemas.microsoft.com/office/drawing/2014/main" id="{B3C18421-4590-6F4E-B9A8-1237C7A45109}"/>
                  </a:ext>
                </a:extLst>
              </p:cNvPr>
              <p:cNvSpPr txBox="1">
                <a:spLocks noRot="1" noChangeAspect="1" noMove="1" noResize="1" noEditPoints="1" noAdjustHandles="1" noChangeArrowheads="1" noChangeShapeType="1" noTextEdit="1"/>
              </p:cNvSpPr>
              <p:nvPr/>
            </p:nvSpPr>
            <p:spPr>
              <a:xfrm>
                <a:off x="9480883" y="2566735"/>
                <a:ext cx="2601994" cy="667747"/>
              </a:xfrm>
              <a:prstGeom prst="rect">
                <a:avLst/>
              </a:prstGeom>
              <a:blipFill>
                <a:blip r:embed="rId24"/>
                <a:stretch>
                  <a:fillRect t="-3774" r="-485"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E7A1D96-9449-FB42-8118-EFA2411002C0}"/>
                  </a:ext>
                </a:extLst>
              </p:cNvPr>
              <p:cNvSpPr txBox="1"/>
              <p:nvPr/>
            </p:nvSpPr>
            <p:spPr>
              <a:xfrm>
                <a:off x="9585157" y="1596195"/>
                <a:ext cx="2558906" cy="718658"/>
              </a:xfrm>
              <a:prstGeom prst="rect">
                <a:avLst/>
              </a:prstGeom>
              <a:noFill/>
            </p:spPr>
            <p:txBody>
              <a:bodyPr wrap="none" rtlCol="0">
                <a:spAutoFit/>
              </a:bodyPr>
              <a:lstStyle/>
              <a:p>
                <a:r>
                  <a:rPr lang="en-US" dirty="0">
                    <a:solidFill>
                      <a:srgbClr val="D38020"/>
                    </a:solidFill>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en-US" i="1" smtClean="0">
                            <a:solidFill>
                              <a:srgbClr val="47B0E5"/>
                            </a:solidFill>
                            <a:latin typeface="Cambria Math" panose="02040503050406030204" pitchFamily="18" charset="0"/>
                            <a:ea typeface="Cambria Math" panose="02040503050406030204" pitchFamily="18" charset="0"/>
                          </a:rPr>
                        </m:ctrlPr>
                      </m:sSubPr>
                      <m:e>
                        <m:r>
                          <a:rPr lang="en-US" i="1">
                            <a:solidFill>
                              <a:srgbClr val="47B0E5"/>
                            </a:solidFill>
                            <a:latin typeface="Cambria Math" panose="02040503050406030204" pitchFamily="18" charset="0"/>
                            <a:ea typeface="Cambria Math" panose="02040503050406030204" pitchFamily="18" charset="0"/>
                          </a:rPr>
                          <m:t>ℒ</m:t>
                        </m:r>
                      </m:e>
                      <m:sub>
                        <m:r>
                          <a:rPr lang="en-US" b="0" i="1" smtClean="0">
                            <a:solidFill>
                              <a:srgbClr val="47B0E5"/>
                            </a:solidFill>
                            <a:latin typeface="Cambria Math" panose="02040503050406030204" pitchFamily="18" charset="0"/>
                            <a:ea typeface="Cambria Math" panose="02040503050406030204" pitchFamily="18" charset="0"/>
                          </a:rPr>
                          <m:t>𝑟𝑒𝑐𝑜𝑛</m:t>
                        </m:r>
                      </m:sub>
                    </m:sSub>
                  </m:oMath>
                </a14:m>
                <a:r>
                  <a:rPr lang="en-US" dirty="0">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The dissimilarity </a:t>
                </a:r>
              </a:p>
              <a:p>
                <a:r>
                  <a:rPr lang="en-US" dirty="0">
                    <a:solidFill>
                      <a:schemeClr val="tx1"/>
                    </a:solidFill>
                    <a:latin typeface="Calibri" panose="020F0502020204030204" pitchFamily="34" charset="0"/>
                    <a:cs typeface="Calibri" panose="020F0502020204030204" pitchFamily="34" charset="0"/>
                  </a:rPr>
                  <a:t>across </a:t>
                </a:r>
                <a14:m>
                  <m:oMath xmlns:m="http://schemas.openxmlformats.org/officeDocument/2006/math">
                    <m:sSubSup>
                      <m:sSubSupPr>
                        <m:ctrlPr>
                          <a:rPr lang="en-US" i="1">
                            <a:solidFill>
                              <a:schemeClr val="tx1"/>
                            </a:solidFill>
                            <a:latin typeface="Cambria Math" panose="02040503050406030204" pitchFamily="18" charset="0"/>
                          </a:rPr>
                        </m:ctrlPr>
                      </m:sSubSupPr>
                      <m:e>
                        <m:r>
                          <m:rPr>
                            <m:sty m:val="p"/>
                          </m:rPr>
                          <a:rPr lang="en-US" i="0">
                            <a:solidFill>
                              <a:schemeClr val="tx1"/>
                            </a:solidFill>
                            <a:latin typeface="Cambria Math" panose="02040503050406030204" pitchFamily="18" charset="0"/>
                          </a:rPr>
                          <m:t>X</m:t>
                        </m:r>
                      </m:e>
                      <m:sub>
                        <m:r>
                          <m:rPr>
                            <m:sty m:val="p"/>
                          </m:rPr>
                          <a:rPr lang="en-US" b="0" i="0" smtClean="0">
                            <a:solidFill>
                              <a:schemeClr val="tx1"/>
                            </a:solidFill>
                            <a:latin typeface="Cambria Math" panose="02040503050406030204" pitchFamily="18" charset="0"/>
                          </a:rPr>
                          <m:t>i</m:t>
                        </m:r>
                      </m:sub>
                      <m:sup>
                        <m:r>
                          <m:rPr>
                            <m:sty m:val="p"/>
                          </m:rPr>
                          <a:rPr lang="en-US" i="0">
                            <a:solidFill>
                              <a:schemeClr val="tx1"/>
                            </a:solidFill>
                            <a:latin typeface="Cambria Math" panose="02040503050406030204" pitchFamily="18" charset="0"/>
                          </a:rPr>
                          <m:t>j</m:t>
                        </m:r>
                      </m:sup>
                    </m:sSubSup>
                    <m:r>
                      <m:rPr>
                        <m:sty m:val="p"/>
                      </m:rPr>
                      <a:rPr lang="en-US" b="0" i="0" smtClean="0">
                        <a:solidFill>
                          <a:schemeClr val="tx1"/>
                        </a:solidFill>
                        <a:latin typeface="Cambria Math" panose="02040503050406030204" pitchFamily="18" charset="0"/>
                      </a:rPr>
                      <m:t>s</m:t>
                    </m:r>
                  </m:oMath>
                </a14:m>
                <a:r>
                  <a:rPr lang="en-US" dirty="0">
                    <a:solidFill>
                      <a:schemeClr val="tx1"/>
                    </a:solidFill>
                    <a:latin typeface="Calibri" panose="020F0502020204030204" pitchFamily="34" charset="0"/>
                    <a:cs typeface="Calibri" panose="020F0502020204030204" pitchFamily="34" charset="0"/>
                  </a:rPr>
                  <a:t> and</a:t>
                </a: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a:latin typeface="Cambria Math" panose="02040503050406030204" pitchFamily="18" charset="0"/>
                              </a:rPr>
                              <m:t> </m:t>
                            </m:r>
                            <m:r>
                              <m:rPr>
                                <m:sty m:val="p"/>
                              </m:rPr>
                              <a:rPr lang="en-US">
                                <a:latin typeface="Cambria Math" panose="02040503050406030204" pitchFamily="18" charset="0"/>
                              </a:rPr>
                              <m:t>X</m:t>
                            </m:r>
                          </m:e>
                        </m:acc>
                      </m:e>
                      <m:sub>
                        <m:r>
                          <m:rPr>
                            <m:sty m:val="p"/>
                          </m:rPr>
                          <a:rPr lang="en-US">
                            <a:latin typeface="Cambria Math" panose="02040503050406030204" pitchFamily="18" charset="0"/>
                          </a:rPr>
                          <m:t>i</m:t>
                        </m:r>
                      </m:sub>
                      <m:sup>
                        <m:r>
                          <m:rPr>
                            <m:sty m:val="p"/>
                          </m:rPr>
                          <a:rPr lang="en-US">
                            <a:latin typeface="Cambria Math" panose="02040503050406030204" pitchFamily="18" charset="0"/>
                          </a:rPr>
                          <m:t>j</m:t>
                        </m:r>
                      </m:sup>
                    </m:sSubSup>
                  </m:oMath>
                </a14:m>
                <a:r>
                  <a:rPr lang="en-US" dirty="0"/>
                  <a:t>s</a:t>
                </a:r>
                <a:r>
                  <a:rPr lang="en-US" dirty="0">
                    <a:solidFill>
                      <a:schemeClr val="tx1"/>
                    </a:solidFill>
                    <a:latin typeface="Calibri" panose="020F0502020204030204" pitchFamily="34" charset="0"/>
                    <a:cs typeface="Calibri" panose="020F0502020204030204" pitchFamily="34" charset="0"/>
                  </a:rPr>
                  <a:t>.</a:t>
                </a:r>
              </a:p>
            </p:txBody>
          </p:sp>
        </mc:Choice>
        <mc:Fallback xmlns="">
          <p:sp>
            <p:nvSpPr>
              <p:cNvPr id="48" name="TextBox 47">
                <a:extLst>
                  <a:ext uri="{FF2B5EF4-FFF2-40B4-BE49-F238E27FC236}">
                    <a16:creationId xmlns:a16="http://schemas.microsoft.com/office/drawing/2014/main" id="{4E7A1D96-9449-FB42-8118-EFA2411002C0}"/>
                  </a:ext>
                </a:extLst>
              </p:cNvPr>
              <p:cNvSpPr txBox="1">
                <a:spLocks noRot="1" noChangeAspect="1" noMove="1" noResize="1" noEditPoints="1" noAdjustHandles="1" noChangeArrowheads="1" noChangeShapeType="1" noTextEdit="1"/>
              </p:cNvSpPr>
              <p:nvPr/>
            </p:nvSpPr>
            <p:spPr>
              <a:xfrm>
                <a:off x="9585157" y="1596195"/>
                <a:ext cx="2558906" cy="718658"/>
              </a:xfrm>
              <a:prstGeom prst="rect">
                <a:avLst/>
              </a:prstGeom>
              <a:blipFill>
                <a:blip r:embed="rId25"/>
                <a:stretch>
                  <a:fillRect l="-1970" t="-3448" r="-98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E58CEBC-F021-5B40-8607-6AE46497B28E}"/>
                  </a:ext>
                </a:extLst>
              </p:cNvPr>
              <p:cNvSpPr txBox="1"/>
              <p:nvPr/>
            </p:nvSpPr>
            <p:spPr>
              <a:xfrm>
                <a:off x="10998126" y="2893745"/>
                <a:ext cx="353302" cy="30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m:rPr>
                              <m:sty m:val="p"/>
                            </m:rPr>
                            <a:rPr lang="en-US" sz="1600" b="0" i="0">
                              <a:latin typeface="Cambria Math" panose="02040503050406030204" pitchFamily="18" charset="0"/>
                            </a:rPr>
                            <m:t>Z</m:t>
                          </m:r>
                        </m:e>
                        <m:sub>
                          <m:r>
                            <m:rPr>
                              <m:sty m:val="p"/>
                            </m:rPr>
                            <a:rPr lang="en-US" sz="1600" b="0" i="0" smtClean="0">
                              <a:latin typeface="Cambria Math" panose="02040503050406030204" pitchFamily="18" charset="0"/>
                            </a:rPr>
                            <m:t>i</m:t>
                          </m:r>
                        </m:sub>
                        <m:sup>
                          <m:r>
                            <m:rPr>
                              <m:sty m:val="p"/>
                            </m:rPr>
                            <a:rPr lang="en-US" sz="1600" b="0" i="0">
                              <a:latin typeface="Cambria Math" panose="02040503050406030204" pitchFamily="18" charset="0"/>
                            </a:rPr>
                            <m:t>j</m:t>
                          </m:r>
                        </m:sup>
                      </m:sSubSup>
                      <m:r>
                        <m:rPr>
                          <m:sty m:val="p"/>
                        </m:rPr>
                        <a:rPr lang="en-US" sz="1600" b="0" i="0" smtClean="0">
                          <a:latin typeface="Cambria Math" panose="02040503050406030204" pitchFamily="18" charset="0"/>
                        </a:rPr>
                        <m:t>s</m:t>
                      </m:r>
                      <m:r>
                        <a:rPr lang="en-US" sz="1600" b="0" i="0" smtClean="0">
                          <a:latin typeface="Cambria Math" panose="02040503050406030204" pitchFamily="18" charset="0"/>
                        </a:rPr>
                        <m:t>.</m:t>
                      </m:r>
                    </m:oMath>
                  </m:oMathPara>
                </a14:m>
                <a:endParaRPr lang="en-US" sz="1600" dirty="0"/>
              </a:p>
            </p:txBody>
          </p:sp>
        </mc:Choice>
        <mc:Fallback xmlns="">
          <p:sp>
            <p:nvSpPr>
              <p:cNvPr id="49" name="TextBox 48">
                <a:extLst>
                  <a:ext uri="{FF2B5EF4-FFF2-40B4-BE49-F238E27FC236}">
                    <a16:creationId xmlns:a16="http://schemas.microsoft.com/office/drawing/2014/main" id="{1E58CEBC-F021-5B40-8607-6AE46497B28E}"/>
                  </a:ext>
                </a:extLst>
              </p:cNvPr>
              <p:cNvSpPr txBox="1">
                <a:spLocks noRot="1" noChangeAspect="1" noMove="1" noResize="1" noEditPoints="1" noAdjustHandles="1" noChangeArrowheads="1" noChangeShapeType="1" noTextEdit="1"/>
              </p:cNvSpPr>
              <p:nvPr/>
            </p:nvSpPr>
            <p:spPr>
              <a:xfrm>
                <a:off x="10998126" y="2893745"/>
                <a:ext cx="353302" cy="308546"/>
              </a:xfrm>
              <a:prstGeom prst="rect">
                <a:avLst/>
              </a:prstGeom>
              <a:blipFill>
                <a:blip r:embed="rId26"/>
                <a:stretch>
                  <a:fillRect l="-10345" t="-4000" b="-16000"/>
                </a:stretch>
              </a:blipFill>
            </p:spPr>
            <p:txBody>
              <a:bodyPr/>
              <a:lstStyle/>
              <a:p>
                <a:r>
                  <a:rPr lang="en-US">
                    <a:noFill/>
                  </a:rPr>
                  <a:t> </a:t>
                </a:r>
              </a:p>
            </p:txBody>
          </p:sp>
        </mc:Fallback>
      </mc:AlternateContent>
    </p:spTree>
    <p:extLst>
      <p:ext uri="{BB962C8B-B14F-4D97-AF65-F5344CB8AC3E}">
        <p14:creationId xmlns:p14="http://schemas.microsoft.com/office/powerpoint/2010/main" val="29486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animBg="1"/>
      <p:bldP spid="39" grpId="0"/>
      <p:bldP spid="42" grpId="0" animBg="1"/>
      <p:bldP spid="45" grpId="0"/>
      <p:bldP spid="46" grpId="0"/>
      <p:bldP spid="47" grpId="0"/>
      <p:bldP spid="48"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ruit, custard apple&#10;&#10;Description automatically generated">
            <a:extLst>
              <a:ext uri="{FF2B5EF4-FFF2-40B4-BE49-F238E27FC236}">
                <a16:creationId xmlns:a16="http://schemas.microsoft.com/office/drawing/2014/main" id="{8FE6FA28-F444-9147-8BA5-3FA375EC3A42}"/>
              </a:ext>
            </a:extLst>
          </p:cNvPr>
          <p:cNvPicPr>
            <a:picLocks noChangeAspect="1"/>
          </p:cNvPicPr>
          <p:nvPr/>
        </p:nvPicPr>
        <p:blipFill>
          <a:blip r:embed="rId3"/>
          <a:stretch>
            <a:fillRect/>
          </a:stretch>
        </p:blipFill>
        <p:spPr>
          <a:xfrm>
            <a:off x="8525144" y="1575353"/>
            <a:ext cx="868398" cy="1139773"/>
          </a:xfrm>
          <a:prstGeom prst="rect">
            <a:avLst/>
          </a:prstGeom>
        </p:spPr>
      </p:pic>
      <p:pic>
        <p:nvPicPr>
          <p:cNvPr id="5" name="Picture 4" descr="A picture containing fruit, custard apple&#10;&#10;Description automatically generated">
            <a:extLst>
              <a:ext uri="{FF2B5EF4-FFF2-40B4-BE49-F238E27FC236}">
                <a16:creationId xmlns:a16="http://schemas.microsoft.com/office/drawing/2014/main" id="{50614770-1B7B-3547-A6B1-ADD83163C01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8507128" y="3623244"/>
            <a:ext cx="868398" cy="1139773"/>
          </a:xfrm>
          <a:prstGeom prst="rect">
            <a:avLst/>
          </a:prstGeom>
        </p:spPr>
      </p:pic>
      <p:sp>
        <p:nvSpPr>
          <p:cNvPr id="6" name="TextBox 5">
            <a:extLst>
              <a:ext uri="{FF2B5EF4-FFF2-40B4-BE49-F238E27FC236}">
                <a16:creationId xmlns:a16="http://schemas.microsoft.com/office/drawing/2014/main" id="{34A7D948-9BA0-C14A-9BA9-5FD71ABE4211}"/>
              </a:ext>
            </a:extLst>
          </p:cNvPr>
          <p:cNvSpPr txBox="1"/>
          <p:nvPr/>
        </p:nvSpPr>
        <p:spPr>
          <a:xfrm>
            <a:off x="865200" y="1169078"/>
            <a:ext cx="1196161" cy="369332"/>
          </a:xfrm>
          <a:prstGeom prst="rect">
            <a:avLst/>
          </a:prstGeom>
          <a:noFill/>
        </p:spPr>
        <p:txBody>
          <a:bodyPr wrap="none" rtlCol="0">
            <a:spAutoFit/>
          </a:bodyPr>
          <a:lstStyle/>
          <a:p>
            <a:pPr algn="ctr"/>
            <a:r>
              <a:rPr lang="en-US" dirty="0"/>
              <a:t>Input Scans</a:t>
            </a:r>
          </a:p>
        </p:txBody>
      </p:sp>
      <p:sp>
        <p:nvSpPr>
          <p:cNvPr id="7" name="TextBox 6">
            <a:extLst>
              <a:ext uri="{FF2B5EF4-FFF2-40B4-BE49-F238E27FC236}">
                <a16:creationId xmlns:a16="http://schemas.microsoft.com/office/drawing/2014/main" id="{14337FB1-4A44-354B-A571-E5A56C3EDBF3}"/>
              </a:ext>
            </a:extLst>
          </p:cNvPr>
          <p:cNvSpPr txBox="1"/>
          <p:nvPr/>
        </p:nvSpPr>
        <p:spPr>
          <a:xfrm>
            <a:off x="4306296" y="1169078"/>
            <a:ext cx="1880002" cy="369332"/>
          </a:xfrm>
          <a:prstGeom prst="rect">
            <a:avLst/>
          </a:prstGeom>
          <a:noFill/>
        </p:spPr>
        <p:txBody>
          <a:bodyPr wrap="none" rtlCol="0">
            <a:spAutoFit/>
          </a:bodyPr>
          <a:lstStyle/>
          <a:p>
            <a:pPr algn="ctr"/>
            <a:r>
              <a:rPr lang="en-US" dirty="0"/>
              <a:t>Latent Embeddings</a:t>
            </a:r>
          </a:p>
        </p:txBody>
      </p:sp>
      <p:pic>
        <p:nvPicPr>
          <p:cNvPr id="8" name="Picture 7" descr="A picture containing fruit, custard apple&#10;&#10;Description automatically generated">
            <a:extLst>
              <a:ext uri="{FF2B5EF4-FFF2-40B4-BE49-F238E27FC236}">
                <a16:creationId xmlns:a16="http://schemas.microsoft.com/office/drawing/2014/main" id="{22E38B17-04E1-6249-BAD6-3B286A6719F1}"/>
              </a:ext>
            </a:extLst>
          </p:cNvPr>
          <p:cNvPicPr>
            <a:picLocks noChangeAspect="1"/>
          </p:cNvPicPr>
          <p:nvPr/>
        </p:nvPicPr>
        <p:blipFill>
          <a:blip r:embed="rId3"/>
          <a:stretch>
            <a:fillRect/>
          </a:stretch>
        </p:blipFill>
        <p:spPr>
          <a:xfrm>
            <a:off x="1032745" y="1577321"/>
            <a:ext cx="868398" cy="1139773"/>
          </a:xfrm>
          <a:prstGeom prst="rect">
            <a:avLst/>
          </a:prstGeom>
        </p:spPr>
      </p:pic>
      <p:pic>
        <p:nvPicPr>
          <p:cNvPr id="9" name="Picture 8" descr="A picture containing posing, staring&#10;&#10;Description automatically generated">
            <a:extLst>
              <a:ext uri="{FF2B5EF4-FFF2-40B4-BE49-F238E27FC236}">
                <a16:creationId xmlns:a16="http://schemas.microsoft.com/office/drawing/2014/main" id="{B645B6CA-194C-4A4D-B94E-0A3C7A038FC5}"/>
              </a:ext>
            </a:extLst>
          </p:cNvPr>
          <p:cNvPicPr>
            <a:picLocks noChangeAspect="1"/>
          </p:cNvPicPr>
          <p:nvPr/>
        </p:nvPicPr>
        <p:blipFill>
          <a:blip r:embed="rId6"/>
          <a:stretch>
            <a:fillRect/>
          </a:stretch>
        </p:blipFill>
        <p:spPr>
          <a:xfrm>
            <a:off x="3867935" y="1730319"/>
            <a:ext cx="2687263" cy="8309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1346D8-1B2F-044E-90AE-CFB3B92F6716}"/>
                  </a:ext>
                </a:extLst>
              </p:cNvPr>
              <p:cNvSpPr txBox="1"/>
              <p:nvPr/>
            </p:nvSpPr>
            <p:spPr>
              <a:xfrm>
                <a:off x="1343079" y="2715671"/>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10" name="TextBox 9">
                <a:extLst>
                  <a:ext uri="{FF2B5EF4-FFF2-40B4-BE49-F238E27FC236}">
                    <a16:creationId xmlns:a16="http://schemas.microsoft.com/office/drawing/2014/main" id="{F51346D8-1B2F-044E-90AE-CFB3B92F6716}"/>
                  </a:ext>
                </a:extLst>
              </p:cNvPr>
              <p:cNvSpPr txBox="1">
                <a:spLocks noRot="1" noChangeAspect="1" noMove="1" noResize="1" noEditPoints="1" noAdjustHandles="1" noChangeArrowheads="1" noChangeShapeType="1" noTextEdit="1"/>
              </p:cNvSpPr>
              <p:nvPr/>
            </p:nvSpPr>
            <p:spPr>
              <a:xfrm>
                <a:off x="1343079" y="2715671"/>
                <a:ext cx="289503" cy="299377"/>
              </a:xfrm>
              <a:prstGeom prst="rect">
                <a:avLst/>
              </a:prstGeom>
              <a:blipFill>
                <a:blip r:embed="rId7"/>
                <a:stretch>
                  <a:fillRect l="-12500" r="-125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ECD19AF-6D89-3E4B-8F97-AA68AE74AE21}"/>
                  </a:ext>
                </a:extLst>
              </p:cNvPr>
              <p:cNvSpPr/>
              <p:nvPr/>
            </p:nvSpPr>
            <p:spPr>
              <a:xfrm>
                <a:off x="2229096" y="187369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11" name="Rectangle 10">
                <a:extLst>
                  <a:ext uri="{FF2B5EF4-FFF2-40B4-BE49-F238E27FC236}">
                    <a16:creationId xmlns:a16="http://schemas.microsoft.com/office/drawing/2014/main" id="{AECD19AF-6D89-3E4B-8F97-AA68AE74AE21}"/>
                  </a:ext>
                </a:extLst>
              </p:cNvPr>
              <p:cNvSpPr>
                <a:spLocks noRot="1" noChangeAspect="1" noMove="1" noResize="1" noEditPoints="1" noAdjustHandles="1" noChangeArrowheads="1" noChangeShapeType="1" noTextEdit="1"/>
              </p:cNvSpPr>
              <p:nvPr/>
            </p:nvSpPr>
            <p:spPr>
              <a:xfrm>
                <a:off x="2229096" y="1873695"/>
                <a:ext cx="1310887" cy="544177"/>
              </a:xfrm>
              <a:prstGeom prst="rect">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B33522A-86EB-0240-BE87-4783D87D739E}"/>
              </a:ext>
            </a:extLst>
          </p:cNvPr>
          <p:cNvCxnSpPr>
            <a:cxnSpLocks/>
            <a:stCxn id="8" idx="3"/>
            <a:endCxn id="11" idx="1"/>
          </p:cNvCxnSpPr>
          <p:nvPr/>
        </p:nvCxnSpPr>
        <p:spPr>
          <a:xfrm flipV="1">
            <a:off x="1901143" y="214578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926EF-8DD8-A045-882A-C3610B3775DC}"/>
              </a:ext>
            </a:extLst>
          </p:cNvPr>
          <p:cNvCxnSpPr>
            <a:cxnSpLocks/>
            <a:stCxn id="11" idx="3"/>
            <a:endCxn id="9" idx="1"/>
          </p:cNvCxnSpPr>
          <p:nvPr/>
        </p:nvCxnSpPr>
        <p:spPr>
          <a:xfrm>
            <a:off x="3539983" y="214578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412D8A-4A73-7B44-9AF6-00C6B24025DB}"/>
                  </a:ext>
                </a:extLst>
              </p:cNvPr>
              <p:cNvSpPr txBox="1"/>
              <p:nvPr/>
            </p:nvSpPr>
            <p:spPr>
              <a:xfrm>
                <a:off x="4468991" y="2572905"/>
                <a:ext cx="1671098"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a:latin typeface="Cambria Math" panose="02040503050406030204" pitchFamily="18" charset="0"/>
                            </a:rPr>
                            <m:t>𝐙</m:t>
                          </m:r>
                        </m:e>
                        <m:sub>
                          <m:r>
                            <a:rPr lang="en-US" sz="1600">
                              <a:latin typeface="Cambria Math" panose="02040503050406030204" pitchFamily="18" charset="0"/>
                            </a:rPr>
                            <m:t>1</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14" name="TextBox 13">
                <a:extLst>
                  <a:ext uri="{FF2B5EF4-FFF2-40B4-BE49-F238E27FC236}">
                    <a16:creationId xmlns:a16="http://schemas.microsoft.com/office/drawing/2014/main" id="{B0412D8A-4A73-7B44-9AF6-00C6B24025DB}"/>
                  </a:ext>
                </a:extLst>
              </p:cNvPr>
              <p:cNvSpPr txBox="1">
                <a:spLocks noRot="1" noChangeAspect="1" noMove="1" noResize="1" noEditPoints="1" noAdjustHandles="1" noChangeArrowheads="1" noChangeShapeType="1" noTextEdit="1"/>
              </p:cNvSpPr>
              <p:nvPr/>
            </p:nvSpPr>
            <p:spPr>
              <a:xfrm>
                <a:off x="4468991" y="2572905"/>
                <a:ext cx="1671098" cy="319831"/>
              </a:xfrm>
              <a:prstGeom prst="rect">
                <a:avLst/>
              </a:prstGeom>
              <a:blipFill>
                <a:blip r:embed="rId9"/>
                <a:stretch>
                  <a:fillRect l="-2256" b="-3704"/>
                </a:stretch>
              </a:blipFill>
            </p:spPr>
            <p:txBody>
              <a:bodyPr/>
              <a:lstStyle/>
              <a:p>
                <a:r>
                  <a:rPr lang="en-US">
                    <a:noFill/>
                  </a:rPr>
                  <a:t> </a:t>
                </a:r>
              </a:p>
            </p:txBody>
          </p:sp>
        </mc:Fallback>
      </mc:AlternateContent>
      <p:pic>
        <p:nvPicPr>
          <p:cNvPr id="15" name="Picture 14" descr="A picture containing fruit, custard apple&#10;&#10;Description automatically generated">
            <a:extLst>
              <a:ext uri="{FF2B5EF4-FFF2-40B4-BE49-F238E27FC236}">
                <a16:creationId xmlns:a16="http://schemas.microsoft.com/office/drawing/2014/main" id="{8309E6C6-3B98-7842-A53F-D7DE403176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1032745" y="3621181"/>
            <a:ext cx="868398" cy="1139773"/>
          </a:xfrm>
          <a:prstGeom prst="rect">
            <a:avLst/>
          </a:prstGeom>
        </p:spPr>
      </p:pic>
      <p:pic>
        <p:nvPicPr>
          <p:cNvPr id="16" name="Picture 15" descr="A picture containing posing, staring&#10;&#10;Description automatically generated">
            <a:extLst>
              <a:ext uri="{FF2B5EF4-FFF2-40B4-BE49-F238E27FC236}">
                <a16:creationId xmlns:a16="http://schemas.microsoft.com/office/drawing/2014/main" id="{EE9025B3-60A6-8A4D-87B5-533B3288F204}"/>
              </a:ext>
            </a:extLst>
          </p:cNvPr>
          <p:cNvPicPr>
            <a:picLocks noChangeAspect="1"/>
          </p:cNvPicPr>
          <p:nvPr/>
        </p:nvPicPr>
        <p:blipFill>
          <a:blip r:embed="rId6"/>
          <a:stretch>
            <a:fillRect/>
          </a:stretch>
        </p:blipFill>
        <p:spPr>
          <a:xfrm>
            <a:off x="3867935" y="3774179"/>
            <a:ext cx="2687263" cy="83093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DD148E6-2EA9-294D-B4CD-64B5EA209506}"/>
                  </a:ext>
                </a:extLst>
              </p:cNvPr>
              <p:cNvSpPr txBox="1"/>
              <p:nvPr/>
            </p:nvSpPr>
            <p:spPr>
              <a:xfrm>
                <a:off x="1343079" y="4759531"/>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𝑋</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17" name="TextBox 16">
                <a:extLst>
                  <a:ext uri="{FF2B5EF4-FFF2-40B4-BE49-F238E27FC236}">
                    <a16:creationId xmlns:a16="http://schemas.microsoft.com/office/drawing/2014/main" id="{9DD148E6-2EA9-294D-B4CD-64B5EA209506}"/>
                  </a:ext>
                </a:extLst>
              </p:cNvPr>
              <p:cNvSpPr txBox="1">
                <a:spLocks noRot="1" noChangeAspect="1" noMove="1" noResize="1" noEditPoints="1" noAdjustHandles="1" noChangeArrowheads="1" noChangeShapeType="1" noTextEdit="1"/>
              </p:cNvSpPr>
              <p:nvPr/>
            </p:nvSpPr>
            <p:spPr>
              <a:xfrm>
                <a:off x="1343079" y="4759531"/>
                <a:ext cx="289503" cy="299121"/>
              </a:xfrm>
              <a:prstGeom prst="rect">
                <a:avLst/>
              </a:prstGeom>
              <a:blipFill>
                <a:blip r:embed="rId10"/>
                <a:stretch>
                  <a:fillRect l="-12500" r="-125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C58321D-51B5-0442-94E7-B6136E50639B}"/>
                  </a:ext>
                </a:extLst>
              </p:cNvPr>
              <p:cNvSpPr/>
              <p:nvPr/>
            </p:nvSpPr>
            <p:spPr>
              <a:xfrm>
                <a:off x="2229096" y="391755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18" name="Rectangle 17">
                <a:extLst>
                  <a:ext uri="{FF2B5EF4-FFF2-40B4-BE49-F238E27FC236}">
                    <a16:creationId xmlns:a16="http://schemas.microsoft.com/office/drawing/2014/main" id="{3C58321D-51B5-0442-94E7-B6136E50639B}"/>
                  </a:ext>
                </a:extLst>
              </p:cNvPr>
              <p:cNvSpPr>
                <a:spLocks noRot="1" noChangeAspect="1" noMove="1" noResize="1" noEditPoints="1" noAdjustHandles="1" noChangeArrowheads="1" noChangeShapeType="1" noTextEdit="1"/>
              </p:cNvSpPr>
              <p:nvPr/>
            </p:nvSpPr>
            <p:spPr>
              <a:xfrm>
                <a:off x="2229096" y="3917555"/>
                <a:ext cx="1310887" cy="544177"/>
              </a:xfrm>
              <a:prstGeom prst="rect">
                <a:avLst/>
              </a:prstGeom>
              <a:blipFill>
                <a:blip r:embed="rId11"/>
                <a:stretch>
                  <a:fillRect/>
                </a:stretch>
              </a:blipFill>
              <a:ln w="12700">
                <a:solidFill>
                  <a:schemeClr val="tx1"/>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9B20E50-8C01-5741-BBBF-FE649F2BF8E2}"/>
              </a:ext>
            </a:extLst>
          </p:cNvPr>
          <p:cNvCxnSpPr>
            <a:cxnSpLocks/>
            <a:stCxn id="15" idx="3"/>
            <a:endCxn id="18" idx="1"/>
          </p:cNvCxnSpPr>
          <p:nvPr/>
        </p:nvCxnSpPr>
        <p:spPr>
          <a:xfrm flipV="1">
            <a:off x="1901143" y="418964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514C7-3601-AF40-BA70-4937EFF3D994}"/>
              </a:ext>
            </a:extLst>
          </p:cNvPr>
          <p:cNvCxnSpPr>
            <a:cxnSpLocks/>
            <a:stCxn id="18" idx="3"/>
            <a:endCxn id="16" idx="1"/>
          </p:cNvCxnSpPr>
          <p:nvPr/>
        </p:nvCxnSpPr>
        <p:spPr>
          <a:xfrm>
            <a:off x="3539983" y="418964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C1144F-FA9D-2548-A92A-9E42224ABF03}"/>
                  </a:ext>
                </a:extLst>
              </p:cNvPr>
              <p:cNvSpPr txBox="1"/>
              <p:nvPr/>
            </p:nvSpPr>
            <p:spPr>
              <a:xfrm>
                <a:off x="4468991" y="4616765"/>
                <a:ext cx="1729127"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a:latin typeface="Cambria Math" panose="02040503050406030204" pitchFamily="18" charset="0"/>
                            </a:rPr>
                            <m:t>𝐙</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21" name="TextBox 20">
                <a:extLst>
                  <a:ext uri="{FF2B5EF4-FFF2-40B4-BE49-F238E27FC236}">
                    <a16:creationId xmlns:a16="http://schemas.microsoft.com/office/drawing/2014/main" id="{F3C1144F-FA9D-2548-A92A-9E42224ABF03}"/>
                  </a:ext>
                </a:extLst>
              </p:cNvPr>
              <p:cNvSpPr txBox="1">
                <a:spLocks noRot="1" noChangeAspect="1" noMove="1" noResize="1" noEditPoints="1" noAdjustHandles="1" noChangeArrowheads="1" noChangeShapeType="1" noTextEdit="1"/>
              </p:cNvSpPr>
              <p:nvPr/>
            </p:nvSpPr>
            <p:spPr>
              <a:xfrm>
                <a:off x="4468991" y="4616765"/>
                <a:ext cx="1729127" cy="319831"/>
              </a:xfrm>
              <a:prstGeom prst="rect">
                <a:avLst/>
              </a:prstGeom>
              <a:blipFill>
                <a:blip r:embed="rId12"/>
                <a:stretch>
                  <a:fillRect l="-725"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CD61202-DFE1-7F4F-B5B3-07EC053CC2DD}"/>
                  </a:ext>
                </a:extLst>
              </p:cNvPr>
              <p:cNvSpPr txBox="1"/>
              <p:nvPr/>
            </p:nvSpPr>
            <p:spPr>
              <a:xfrm>
                <a:off x="1343079"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2" name="TextBox 21">
                <a:extLst>
                  <a:ext uri="{FF2B5EF4-FFF2-40B4-BE49-F238E27FC236}">
                    <a16:creationId xmlns:a16="http://schemas.microsoft.com/office/drawing/2014/main" id="{5CD61202-DFE1-7F4F-B5B3-07EC053CC2DD}"/>
                  </a:ext>
                </a:extLst>
              </p:cNvPr>
              <p:cNvSpPr txBox="1">
                <a:spLocks noRot="1" noChangeAspect="1" noMove="1" noResize="1" noEditPoints="1" noAdjustHandles="1" noChangeArrowheads="1" noChangeShapeType="1" noTextEdit="1"/>
              </p:cNvSpPr>
              <p:nvPr/>
            </p:nvSpPr>
            <p:spPr>
              <a:xfrm>
                <a:off x="1343079" y="3039122"/>
                <a:ext cx="301365" cy="615553"/>
              </a:xfrm>
              <a:prstGeom prst="rect">
                <a:avLst/>
              </a:prstGeom>
              <a:blipFill>
                <a:blip r:embed="rId13"/>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88915F4-6A7B-3549-A45B-6DBB544DBD2D}"/>
                  </a:ext>
                </a:extLst>
              </p:cNvPr>
              <p:cNvSpPr txBox="1"/>
              <p:nvPr/>
            </p:nvSpPr>
            <p:spPr>
              <a:xfrm>
                <a:off x="509136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3" name="TextBox 22">
                <a:extLst>
                  <a:ext uri="{FF2B5EF4-FFF2-40B4-BE49-F238E27FC236}">
                    <a16:creationId xmlns:a16="http://schemas.microsoft.com/office/drawing/2014/main" id="{788915F4-6A7B-3549-A45B-6DBB544DBD2D}"/>
                  </a:ext>
                </a:extLst>
              </p:cNvPr>
              <p:cNvSpPr txBox="1">
                <a:spLocks noRot="1" noChangeAspect="1" noMove="1" noResize="1" noEditPoints="1" noAdjustHandles="1" noChangeArrowheads="1" noChangeShapeType="1" noTextEdit="1"/>
              </p:cNvSpPr>
              <p:nvPr/>
            </p:nvSpPr>
            <p:spPr>
              <a:xfrm>
                <a:off x="5091365" y="3039122"/>
                <a:ext cx="301365" cy="615553"/>
              </a:xfrm>
              <a:prstGeom prst="rect">
                <a:avLst/>
              </a:prstGeom>
              <a:blipFill>
                <a:blip r:embed="rId14"/>
                <a:stretch>
                  <a:fillRect l="-28000" r="-32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1B721A4-16D8-5E4D-B319-F7DBA390FA9F}"/>
                  </a:ext>
                </a:extLst>
              </p:cNvPr>
              <p:cNvSpPr txBox="1"/>
              <p:nvPr/>
            </p:nvSpPr>
            <p:spPr>
              <a:xfrm>
                <a:off x="2764338"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4" name="TextBox 23">
                <a:extLst>
                  <a:ext uri="{FF2B5EF4-FFF2-40B4-BE49-F238E27FC236}">
                    <a16:creationId xmlns:a16="http://schemas.microsoft.com/office/drawing/2014/main" id="{31B721A4-16D8-5E4D-B319-F7DBA390FA9F}"/>
                  </a:ext>
                </a:extLst>
              </p:cNvPr>
              <p:cNvSpPr txBox="1">
                <a:spLocks noRot="1" noChangeAspect="1" noMove="1" noResize="1" noEditPoints="1" noAdjustHandles="1" noChangeArrowheads="1" noChangeShapeType="1" noTextEdit="1"/>
              </p:cNvSpPr>
              <p:nvPr/>
            </p:nvSpPr>
            <p:spPr>
              <a:xfrm>
                <a:off x="2764338" y="3039122"/>
                <a:ext cx="301365" cy="615553"/>
              </a:xfrm>
              <a:prstGeom prst="rect">
                <a:avLst/>
              </a:prstGeom>
              <a:blipFill>
                <a:blip r:embed="rId15"/>
                <a:stretch>
                  <a:fillRect l="-28000" r="-32000" b="-816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BA404756-973E-4F4C-87B6-BE43021BF752}"/>
              </a:ext>
            </a:extLst>
          </p:cNvPr>
          <p:cNvSpPr txBox="1"/>
          <p:nvPr/>
        </p:nvSpPr>
        <p:spPr>
          <a:xfrm>
            <a:off x="869420" y="5701977"/>
            <a:ext cx="2593210"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Learn embeddings that</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08438AB-1E1C-2542-A2C4-AB62F17A32FE}"/>
                  </a:ext>
                </a:extLst>
              </p:cNvPr>
              <p:cNvSpPr/>
              <p:nvPr/>
            </p:nvSpPr>
            <p:spPr>
              <a:xfrm>
                <a:off x="6883151" y="187369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27" name="Rectangle 26">
                <a:extLst>
                  <a:ext uri="{FF2B5EF4-FFF2-40B4-BE49-F238E27FC236}">
                    <a16:creationId xmlns:a16="http://schemas.microsoft.com/office/drawing/2014/main" id="{608438AB-1E1C-2542-A2C4-AB62F17A32FE}"/>
                  </a:ext>
                </a:extLst>
              </p:cNvPr>
              <p:cNvSpPr>
                <a:spLocks noRot="1" noChangeAspect="1" noMove="1" noResize="1" noEditPoints="1" noAdjustHandles="1" noChangeArrowheads="1" noChangeShapeType="1" noTextEdit="1"/>
              </p:cNvSpPr>
              <p:nvPr/>
            </p:nvSpPr>
            <p:spPr>
              <a:xfrm>
                <a:off x="6883151" y="1873695"/>
                <a:ext cx="1309914" cy="544177"/>
              </a:xfrm>
              <a:prstGeom prst="rect">
                <a:avLst/>
              </a:prstGeom>
              <a:blipFill>
                <a:blip r:embed="rId16"/>
                <a:stretch>
                  <a:fillRect/>
                </a:stretch>
              </a:blipFill>
              <a:ln w="12700">
                <a:solidFill>
                  <a:schemeClr val="tx1"/>
                </a:solidFill>
              </a:ln>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43C84AE-D4E1-F04F-9E82-BE194A8A2AD5}"/>
              </a:ext>
            </a:extLst>
          </p:cNvPr>
          <p:cNvCxnSpPr>
            <a:cxnSpLocks/>
            <a:endCxn id="27" idx="1"/>
          </p:cNvCxnSpPr>
          <p:nvPr/>
        </p:nvCxnSpPr>
        <p:spPr>
          <a:xfrm>
            <a:off x="6555198" y="214578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9D4CF7-84CC-0A4D-B3F6-1F97E505BC3B}"/>
              </a:ext>
            </a:extLst>
          </p:cNvPr>
          <p:cNvCxnSpPr>
            <a:cxnSpLocks/>
            <a:stCxn id="27" idx="3"/>
          </p:cNvCxnSpPr>
          <p:nvPr/>
        </p:nvCxnSpPr>
        <p:spPr>
          <a:xfrm>
            <a:off x="8193065" y="214578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4AF8447-738C-8D4C-88AF-DFDC7250F249}"/>
                  </a:ext>
                </a:extLst>
              </p:cNvPr>
              <p:cNvSpPr txBox="1"/>
              <p:nvPr/>
            </p:nvSpPr>
            <p:spPr>
              <a:xfrm>
                <a:off x="8823325" y="2715670"/>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30" name="TextBox 29">
                <a:extLst>
                  <a:ext uri="{FF2B5EF4-FFF2-40B4-BE49-F238E27FC236}">
                    <a16:creationId xmlns:a16="http://schemas.microsoft.com/office/drawing/2014/main" id="{04AF8447-738C-8D4C-88AF-DFDC7250F249}"/>
                  </a:ext>
                </a:extLst>
              </p:cNvPr>
              <p:cNvSpPr txBox="1">
                <a:spLocks noRot="1" noChangeAspect="1" noMove="1" noResize="1" noEditPoints="1" noAdjustHandles="1" noChangeArrowheads="1" noChangeShapeType="1" noTextEdit="1"/>
              </p:cNvSpPr>
              <p:nvPr/>
            </p:nvSpPr>
            <p:spPr>
              <a:xfrm>
                <a:off x="8823325" y="2715670"/>
                <a:ext cx="289503" cy="299377"/>
              </a:xfrm>
              <a:prstGeom prst="rect">
                <a:avLst/>
              </a:prstGeom>
              <a:blipFill>
                <a:blip r:embed="rId17"/>
                <a:stretch>
                  <a:fillRect l="-12500"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7269336-94D5-AB42-A110-850B8B104DF3}"/>
                  </a:ext>
                </a:extLst>
              </p:cNvPr>
              <p:cNvSpPr/>
              <p:nvPr/>
            </p:nvSpPr>
            <p:spPr>
              <a:xfrm>
                <a:off x="6883151" y="391755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31" name="Rectangle 30">
                <a:extLst>
                  <a:ext uri="{FF2B5EF4-FFF2-40B4-BE49-F238E27FC236}">
                    <a16:creationId xmlns:a16="http://schemas.microsoft.com/office/drawing/2014/main" id="{17269336-94D5-AB42-A110-850B8B104DF3}"/>
                  </a:ext>
                </a:extLst>
              </p:cNvPr>
              <p:cNvSpPr>
                <a:spLocks noRot="1" noChangeAspect="1" noMove="1" noResize="1" noEditPoints="1" noAdjustHandles="1" noChangeArrowheads="1" noChangeShapeType="1" noTextEdit="1"/>
              </p:cNvSpPr>
              <p:nvPr/>
            </p:nvSpPr>
            <p:spPr>
              <a:xfrm>
                <a:off x="6883151" y="3917555"/>
                <a:ext cx="1309914" cy="544177"/>
              </a:xfrm>
              <a:prstGeom prst="rect">
                <a:avLst/>
              </a:prstGeom>
              <a:blipFill>
                <a:blip r:embed="rId18"/>
                <a:stretch>
                  <a:fillRect/>
                </a:stretch>
              </a:blipFill>
              <a:ln w="12700">
                <a:solidFill>
                  <a:schemeClr val="tx1"/>
                </a:solidFill>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4107C022-D206-D649-B253-01EBBEF41711}"/>
              </a:ext>
            </a:extLst>
          </p:cNvPr>
          <p:cNvCxnSpPr>
            <a:cxnSpLocks/>
            <a:endCxn id="31" idx="1"/>
          </p:cNvCxnSpPr>
          <p:nvPr/>
        </p:nvCxnSpPr>
        <p:spPr>
          <a:xfrm>
            <a:off x="6555198" y="418964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110906-5D7E-6942-9167-910E8852F37E}"/>
              </a:ext>
            </a:extLst>
          </p:cNvPr>
          <p:cNvCxnSpPr>
            <a:cxnSpLocks/>
            <a:stCxn id="31" idx="3"/>
          </p:cNvCxnSpPr>
          <p:nvPr/>
        </p:nvCxnSpPr>
        <p:spPr>
          <a:xfrm>
            <a:off x="8193065" y="418964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F7DB8E3-6818-CB46-8FE7-924D87F5CA8F}"/>
                  </a:ext>
                </a:extLst>
              </p:cNvPr>
              <p:cNvSpPr txBox="1"/>
              <p:nvPr/>
            </p:nvSpPr>
            <p:spPr>
              <a:xfrm>
                <a:off x="8823325" y="4759530"/>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34" name="TextBox 33">
                <a:extLst>
                  <a:ext uri="{FF2B5EF4-FFF2-40B4-BE49-F238E27FC236}">
                    <a16:creationId xmlns:a16="http://schemas.microsoft.com/office/drawing/2014/main" id="{FF7DB8E3-6818-CB46-8FE7-924D87F5CA8F}"/>
                  </a:ext>
                </a:extLst>
              </p:cNvPr>
              <p:cNvSpPr txBox="1">
                <a:spLocks noRot="1" noChangeAspect="1" noMove="1" noResize="1" noEditPoints="1" noAdjustHandles="1" noChangeArrowheads="1" noChangeShapeType="1" noTextEdit="1"/>
              </p:cNvSpPr>
              <p:nvPr/>
            </p:nvSpPr>
            <p:spPr>
              <a:xfrm>
                <a:off x="8823325" y="4759530"/>
                <a:ext cx="289503" cy="299121"/>
              </a:xfrm>
              <a:prstGeom prst="rect">
                <a:avLst/>
              </a:prstGeom>
              <a:blipFill>
                <a:blip r:embed="rId19"/>
                <a:stretch>
                  <a:fillRect l="-12500"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B2F10BD-8C5E-FF45-8F67-981C1E4D9C72}"/>
                  </a:ext>
                </a:extLst>
              </p:cNvPr>
              <p:cNvSpPr txBox="1"/>
              <p:nvPr/>
            </p:nvSpPr>
            <p:spPr>
              <a:xfrm>
                <a:off x="882332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5" name="TextBox 34">
                <a:extLst>
                  <a:ext uri="{FF2B5EF4-FFF2-40B4-BE49-F238E27FC236}">
                    <a16:creationId xmlns:a16="http://schemas.microsoft.com/office/drawing/2014/main" id="{4B2F10BD-8C5E-FF45-8F67-981C1E4D9C72}"/>
                  </a:ext>
                </a:extLst>
              </p:cNvPr>
              <p:cNvSpPr txBox="1">
                <a:spLocks noRot="1" noChangeAspect="1" noMove="1" noResize="1" noEditPoints="1" noAdjustHandles="1" noChangeArrowheads="1" noChangeShapeType="1" noTextEdit="1"/>
              </p:cNvSpPr>
              <p:nvPr/>
            </p:nvSpPr>
            <p:spPr>
              <a:xfrm>
                <a:off x="8823325" y="3039122"/>
                <a:ext cx="301365" cy="615553"/>
              </a:xfrm>
              <a:prstGeom prst="rect">
                <a:avLst/>
              </a:prstGeom>
              <a:blipFill>
                <a:blip r:embed="rId20"/>
                <a:stretch>
                  <a:fillRect l="-28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C9F3357-6B54-034C-A65F-8784D020D7E9}"/>
                  </a:ext>
                </a:extLst>
              </p:cNvPr>
              <p:cNvSpPr txBox="1"/>
              <p:nvPr/>
            </p:nvSpPr>
            <p:spPr>
              <a:xfrm>
                <a:off x="7418392"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6" name="TextBox 35">
                <a:extLst>
                  <a:ext uri="{FF2B5EF4-FFF2-40B4-BE49-F238E27FC236}">
                    <a16:creationId xmlns:a16="http://schemas.microsoft.com/office/drawing/2014/main" id="{5C9F3357-6B54-034C-A65F-8784D020D7E9}"/>
                  </a:ext>
                </a:extLst>
              </p:cNvPr>
              <p:cNvSpPr txBox="1">
                <a:spLocks noRot="1" noChangeAspect="1" noMove="1" noResize="1" noEditPoints="1" noAdjustHandles="1" noChangeArrowheads="1" noChangeShapeType="1" noTextEdit="1"/>
              </p:cNvSpPr>
              <p:nvPr/>
            </p:nvSpPr>
            <p:spPr>
              <a:xfrm>
                <a:off x="7418392" y="3039122"/>
                <a:ext cx="301365" cy="615553"/>
              </a:xfrm>
              <a:prstGeom prst="rect">
                <a:avLst/>
              </a:prstGeom>
              <a:blipFill>
                <a:blip r:embed="rId14"/>
                <a:stretch>
                  <a:fillRect l="-33333" r="-33333" b="-816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F4597DC6-44DA-6B4A-AFC2-D7A52BD2C600}"/>
              </a:ext>
            </a:extLst>
          </p:cNvPr>
          <p:cNvSpPr txBox="1"/>
          <p:nvPr/>
        </p:nvSpPr>
        <p:spPr>
          <a:xfrm>
            <a:off x="8129455" y="1167689"/>
            <a:ext cx="1623073" cy="369332"/>
          </a:xfrm>
          <a:prstGeom prst="rect">
            <a:avLst/>
          </a:prstGeom>
          <a:noFill/>
        </p:spPr>
        <p:txBody>
          <a:bodyPr wrap="none" rtlCol="0">
            <a:spAutoFit/>
          </a:bodyPr>
          <a:lstStyle/>
          <a:p>
            <a:pPr algn="ctr"/>
            <a:r>
              <a:rPr lang="en-US" dirty="0"/>
              <a:t>Reconstructions</a:t>
            </a:r>
          </a:p>
        </p:txBody>
      </p:sp>
      <p:sp>
        <p:nvSpPr>
          <p:cNvPr id="40" name="Title 1">
            <a:extLst>
              <a:ext uri="{FF2B5EF4-FFF2-40B4-BE49-F238E27FC236}">
                <a16:creationId xmlns:a16="http://schemas.microsoft.com/office/drawing/2014/main" id="{045E984A-9D1C-3F43-8ACA-2490781CA77F}"/>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Training: Step 1 </a:t>
            </a:r>
            <a:endParaRPr lang="en-US" sz="2800" b="1" dirty="0">
              <a:latin typeface="Calibri" panose="020F0502020204030204" pitchFamily="34" charset="0"/>
              <a:cs typeface="Calibri" panose="020F0502020204030204" pitchFamily="34" charset="0"/>
            </a:endParaRPr>
          </a:p>
        </p:txBody>
      </p:sp>
      <p:sp>
        <p:nvSpPr>
          <p:cNvPr id="41" name="Rounded Rectangle 40">
            <a:extLst>
              <a:ext uri="{FF2B5EF4-FFF2-40B4-BE49-F238E27FC236}">
                <a16:creationId xmlns:a16="http://schemas.microsoft.com/office/drawing/2014/main" id="{162677E3-5A99-8741-B89F-C105DA976A13}"/>
              </a:ext>
            </a:extLst>
          </p:cNvPr>
          <p:cNvSpPr/>
          <p:nvPr/>
        </p:nvSpPr>
        <p:spPr>
          <a:xfrm>
            <a:off x="3706572" y="1545044"/>
            <a:ext cx="3033798" cy="3539372"/>
          </a:xfrm>
          <a:prstGeom prst="roundRect">
            <a:avLst>
              <a:gd name="adj" fmla="val 4119"/>
            </a:avLst>
          </a:prstGeom>
          <a:noFill/>
          <a:ln w="25400">
            <a:solidFill>
              <a:srgbClr val="D3802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Elbow Connector 99">
            <a:extLst>
              <a:ext uri="{FF2B5EF4-FFF2-40B4-BE49-F238E27FC236}">
                <a16:creationId xmlns:a16="http://schemas.microsoft.com/office/drawing/2014/main" id="{CDF58E4A-B339-7940-BE51-5ADA29645FCD}"/>
              </a:ext>
            </a:extLst>
          </p:cNvPr>
          <p:cNvCxnSpPr>
            <a:cxnSpLocks/>
          </p:cNvCxnSpPr>
          <p:nvPr/>
        </p:nvCxnSpPr>
        <p:spPr>
          <a:xfrm rot="5400000">
            <a:off x="5176377" y="1305318"/>
            <a:ext cx="1894" cy="6962153"/>
          </a:xfrm>
          <a:prstGeom prst="curvedConnector3">
            <a:avLst>
              <a:gd name="adj1" fmla="val 45248469"/>
            </a:avLst>
          </a:prstGeom>
          <a:ln w="25400">
            <a:solidFill>
              <a:schemeClr val="accent6"/>
            </a:solidFill>
            <a:prstDash val="dash"/>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8E04CBD-1AD5-F84D-87B0-DF2B01CB2603}"/>
                  </a:ext>
                </a:extLst>
              </p:cNvPr>
              <p:cNvSpPr txBox="1"/>
              <p:nvPr/>
            </p:nvSpPr>
            <p:spPr>
              <a:xfrm>
                <a:off x="4265882" y="5696621"/>
                <a:ext cx="2171635" cy="246221"/>
              </a:xfrm>
              <a:prstGeom prst="rect">
                <a:avLst/>
              </a:prstGeom>
              <a:noFill/>
            </p:spPr>
            <p:txBody>
              <a:bodyPr wrap="square" lIns="0" tIns="0" rIns="0" bIns="0" rtlCol="0">
                <a:spAutoFit/>
              </a:bodyPr>
              <a:lstStyle/>
              <a:p>
                <a:pPr algn="ctr"/>
                <a:r>
                  <a:rPr lang="en-US" sz="1600" dirty="0">
                    <a:solidFill>
                      <a:schemeClr val="accent6"/>
                    </a:solidFill>
                    <a:ea typeface="Cambria Math" panose="02040503050406030204" pitchFamily="18" charset="0"/>
                  </a:rPr>
                  <a:t>Reconstruction: </a:t>
                </a:r>
                <a14:m>
                  <m:oMath xmlns:m="http://schemas.openxmlformats.org/officeDocument/2006/math">
                    <m:sSub>
                      <m:sSubPr>
                        <m:ctrlPr>
                          <a:rPr lang="en-US" sz="1600" i="1">
                            <a:solidFill>
                              <a:schemeClr val="accent6"/>
                            </a:solidFill>
                            <a:latin typeface="Cambria Math" panose="02040503050406030204" pitchFamily="18" charset="0"/>
                            <a:ea typeface="Cambria Math" panose="02040503050406030204" pitchFamily="18" charset="0"/>
                          </a:rPr>
                        </m:ctrlPr>
                      </m:sSubPr>
                      <m:e>
                        <m:r>
                          <a:rPr lang="en-US" sz="1600" i="1">
                            <a:solidFill>
                              <a:schemeClr val="accent6"/>
                            </a:solidFill>
                            <a:latin typeface="Cambria Math" panose="02040503050406030204" pitchFamily="18" charset="0"/>
                            <a:ea typeface="Cambria Math" panose="02040503050406030204" pitchFamily="18" charset="0"/>
                          </a:rPr>
                          <m:t>ℒ</m:t>
                        </m:r>
                      </m:e>
                      <m:sub>
                        <m:r>
                          <a:rPr lang="en-US" sz="1600" i="1">
                            <a:solidFill>
                              <a:schemeClr val="accent6"/>
                            </a:solidFill>
                            <a:latin typeface="Cambria Math" panose="02040503050406030204" pitchFamily="18" charset="0"/>
                            <a:ea typeface="Cambria Math" panose="02040503050406030204" pitchFamily="18" charset="0"/>
                          </a:rPr>
                          <m:t>𝑟𝑒𝑐𝑜𝑛</m:t>
                        </m:r>
                      </m:sub>
                    </m:sSub>
                  </m:oMath>
                </a14:m>
                <a:endParaRPr lang="en-US" sz="1600" dirty="0">
                  <a:solidFill>
                    <a:schemeClr val="accent6"/>
                  </a:solidFill>
                </a:endParaRPr>
              </a:p>
            </p:txBody>
          </p:sp>
        </mc:Choice>
        <mc:Fallback xmlns="">
          <p:sp>
            <p:nvSpPr>
              <p:cNvPr id="43" name="TextBox 42">
                <a:extLst>
                  <a:ext uri="{FF2B5EF4-FFF2-40B4-BE49-F238E27FC236}">
                    <a16:creationId xmlns:a16="http://schemas.microsoft.com/office/drawing/2014/main" id="{D8E04CBD-1AD5-F84D-87B0-DF2B01CB2603}"/>
                  </a:ext>
                </a:extLst>
              </p:cNvPr>
              <p:cNvSpPr txBox="1">
                <a:spLocks noRot="1" noChangeAspect="1" noMove="1" noResize="1" noEditPoints="1" noAdjustHandles="1" noChangeArrowheads="1" noChangeShapeType="1" noTextEdit="1"/>
              </p:cNvSpPr>
              <p:nvPr/>
            </p:nvSpPr>
            <p:spPr>
              <a:xfrm>
                <a:off x="4265882" y="5696621"/>
                <a:ext cx="2171635" cy="246221"/>
              </a:xfrm>
              <a:prstGeom prst="rect">
                <a:avLst/>
              </a:prstGeom>
              <a:blipFill>
                <a:blip r:embed="rId21"/>
                <a:stretch>
                  <a:fillRect l="-585" t="-23810" b="-47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0CA5F66-9676-BE4A-8059-B9C7ACC03D73}"/>
                  </a:ext>
                </a:extLst>
              </p:cNvPr>
              <p:cNvSpPr txBox="1"/>
              <p:nvPr/>
            </p:nvSpPr>
            <p:spPr>
              <a:xfrm>
                <a:off x="3786782" y="5175256"/>
                <a:ext cx="2674799" cy="265201"/>
              </a:xfrm>
              <a:prstGeom prst="rect">
                <a:avLst/>
              </a:prstGeom>
              <a:noFill/>
            </p:spPr>
            <p:txBody>
              <a:bodyPr wrap="square" lIns="0" tIns="0" rIns="0" bIns="0" rtlCol="0">
                <a:spAutoFit/>
              </a:bodyPr>
              <a:lstStyle/>
              <a:p>
                <a:pPr algn="ctr"/>
                <a:r>
                  <a:rPr lang="en-US" sz="1600" dirty="0">
                    <a:solidFill>
                      <a:srgbClr val="D38020"/>
                    </a:solidFill>
                    <a:ea typeface="Cambria Math" panose="02040503050406030204" pitchFamily="18" charset="0"/>
                  </a:rPr>
                  <a:t>Embedding coupling: </a:t>
                </a:r>
                <a14:m>
                  <m:oMath xmlns:m="http://schemas.openxmlformats.org/officeDocument/2006/math">
                    <m:sSub>
                      <m:sSubPr>
                        <m:ctrlPr>
                          <a:rPr lang="en-US" sz="1600" i="1">
                            <a:solidFill>
                              <a:srgbClr val="D38020"/>
                            </a:solidFill>
                            <a:latin typeface="Cambria Math" panose="02040503050406030204" pitchFamily="18" charset="0"/>
                            <a:ea typeface="Cambria Math" panose="02040503050406030204" pitchFamily="18" charset="0"/>
                          </a:rPr>
                        </m:ctrlPr>
                      </m:sSubPr>
                      <m:e>
                        <m:r>
                          <a:rPr lang="en-US" sz="1600" i="1">
                            <a:solidFill>
                              <a:srgbClr val="D38020"/>
                            </a:solidFill>
                            <a:latin typeface="Cambria Math" panose="02040503050406030204" pitchFamily="18" charset="0"/>
                            <a:ea typeface="Cambria Math" panose="02040503050406030204" pitchFamily="18" charset="0"/>
                          </a:rPr>
                          <m:t>ℒ</m:t>
                        </m:r>
                      </m:e>
                      <m:sub>
                        <m:r>
                          <a:rPr lang="en-US" sz="1600" b="0" i="1" smtClean="0">
                            <a:solidFill>
                              <a:srgbClr val="D38020"/>
                            </a:solidFill>
                            <a:latin typeface="Cambria Math" panose="02040503050406030204" pitchFamily="18" charset="0"/>
                            <a:ea typeface="Cambria Math" panose="02040503050406030204" pitchFamily="18" charset="0"/>
                          </a:rPr>
                          <m:t>𝑐𝑜𝑢𝑝</m:t>
                        </m:r>
                      </m:sub>
                    </m:sSub>
                  </m:oMath>
                </a14:m>
                <a:endParaRPr lang="en-US" sz="1600" dirty="0">
                  <a:solidFill>
                    <a:srgbClr val="D38020"/>
                  </a:solidFill>
                </a:endParaRPr>
              </a:p>
            </p:txBody>
          </p:sp>
        </mc:Choice>
        <mc:Fallback xmlns="">
          <p:sp>
            <p:nvSpPr>
              <p:cNvPr id="44" name="TextBox 43">
                <a:extLst>
                  <a:ext uri="{FF2B5EF4-FFF2-40B4-BE49-F238E27FC236}">
                    <a16:creationId xmlns:a16="http://schemas.microsoft.com/office/drawing/2014/main" id="{60CA5F66-9676-BE4A-8059-B9C7ACC03D73}"/>
                  </a:ext>
                </a:extLst>
              </p:cNvPr>
              <p:cNvSpPr txBox="1">
                <a:spLocks noRot="1" noChangeAspect="1" noMove="1" noResize="1" noEditPoints="1" noAdjustHandles="1" noChangeArrowheads="1" noChangeShapeType="1" noTextEdit="1"/>
              </p:cNvSpPr>
              <p:nvPr/>
            </p:nvSpPr>
            <p:spPr>
              <a:xfrm>
                <a:off x="3786782" y="5175256"/>
                <a:ext cx="2674799" cy="265201"/>
              </a:xfrm>
              <a:prstGeom prst="rect">
                <a:avLst/>
              </a:prstGeom>
              <a:blipFill>
                <a:blip r:embed="rId22"/>
                <a:stretch>
                  <a:fillRect t="-27273"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99658B1-0156-4541-A957-588E11153AA3}"/>
                  </a:ext>
                </a:extLst>
              </p:cNvPr>
              <p:cNvSpPr txBox="1"/>
              <p:nvPr/>
            </p:nvSpPr>
            <p:spPr>
              <a:xfrm>
                <a:off x="837344" y="6006777"/>
                <a:ext cx="7161961" cy="732829"/>
              </a:xfrm>
              <a:prstGeom prst="rect">
                <a:avLst/>
              </a:prstGeom>
              <a:noFill/>
            </p:spPr>
            <p:txBody>
              <a:bodyPr wrap="none" rtlCol="0">
                <a:spAutoFit/>
              </a:bodyPr>
              <a:lstStyle/>
              <a:p>
                <a:pPr marL="457200" indent="-457200">
                  <a:buAutoNum type="arabicPeriod"/>
                </a:pPr>
                <a:r>
                  <a:rPr lang="en-US" sz="2000" dirty="0">
                    <a:latin typeface="Calibri" panose="020F0502020204030204" pitchFamily="34" charset="0"/>
                    <a:cs typeface="Calibri" panose="020F0502020204030204" pitchFamily="34" charset="0"/>
                  </a:rPr>
                  <a:t>Linearly </a:t>
                </a:r>
                <a:r>
                  <a:rPr lang="en-US" sz="2000" dirty="0">
                    <a:solidFill>
                      <a:schemeClr val="accent6"/>
                    </a:solidFill>
                    <a:latin typeface="Calibri" panose="020F0502020204030204" pitchFamily="34" charset="0"/>
                    <a:cs typeface="Calibri" panose="020F0502020204030204" pitchFamily="34" charset="0"/>
                  </a:rPr>
                  <a:t>reconstruct</a:t>
                </a:r>
                <a:r>
                  <a:rPr lang="en-US" sz="2000" dirty="0">
                    <a:latin typeface="Calibri" panose="020F0502020204030204" pitchFamily="34" charset="0"/>
                    <a:cs typeface="Calibri" panose="020F0502020204030204" pitchFamily="34" charset="0"/>
                  </a:rPr>
                  <a:t> the input slices via </a:t>
                </a:r>
                <a14:m>
                  <m:oMath xmlns:m="http://schemas.openxmlformats.org/officeDocument/2006/math">
                    <m:sSub>
                      <m:sSubPr>
                        <m:ctrlPr>
                          <a:rPr lang="en-US" sz="2000" i="1">
                            <a:solidFill>
                              <a:schemeClr val="accent6"/>
                            </a:solidFill>
                            <a:latin typeface="Cambria Math" panose="02040503050406030204" pitchFamily="18" charset="0"/>
                            <a:ea typeface="Cambria Math" panose="02040503050406030204" pitchFamily="18" charset="0"/>
                          </a:rPr>
                        </m:ctrlPr>
                      </m:sSubPr>
                      <m:e>
                        <m:r>
                          <a:rPr lang="en-US" sz="2000" i="1">
                            <a:solidFill>
                              <a:schemeClr val="accent6"/>
                            </a:solidFill>
                            <a:latin typeface="Cambria Math" panose="02040503050406030204" pitchFamily="18" charset="0"/>
                            <a:ea typeface="Cambria Math" panose="02040503050406030204" pitchFamily="18" charset="0"/>
                          </a:rPr>
                          <m:t>ℒ</m:t>
                        </m:r>
                      </m:e>
                      <m:sub>
                        <m:r>
                          <a:rPr lang="en-US" sz="2000" i="1">
                            <a:solidFill>
                              <a:schemeClr val="accent6"/>
                            </a:solidFill>
                            <a:latin typeface="Cambria Math" panose="02040503050406030204" pitchFamily="18" charset="0"/>
                            <a:ea typeface="Cambria Math" panose="02040503050406030204" pitchFamily="18" charset="0"/>
                          </a:rPr>
                          <m:t>𝑟𝑒𝑐𝑜𝑛</m:t>
                        </m:r>
                      </m:sub>
                    </m:sSub>
                    <m:r>
                      <a:rPr lang="en-US" sz="2000" b="0" i="1" smtClean="0">
                        <a:solidFill>
                          <a:schemeClr val="accent6"/>
                        </a:solidFill>
                        <a:latin typeface="Cambria Math" panose="02040503050406030204" pitchFamily="18" charset="0"/>
                        <a:ea typeface="Cambria Math" panose="02040503050406030204" pitchFamily="18" charset="0"/>
                      </a:rPr>
                      <m:t> </m:t>
                    </m:r>
                    <m:sSub>
                      <m:sSubPr>
                        <m:ctrlPr>
                          <a:rPr lang="en-US" sz="2000" i="1" smtClean="0">
                            <a:solidFill>
                              <a:srgbClr val="D38020"/>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𝑎𝑛𝑑</m:t>
                        </m:r>
                        <m:r>
                          <a:rPr lang="en-US" sz="2000" b="0" i="1" smtClean="0">
                            <a:solidFill>
                              <a:srgbClr val="D38020"/>
                            </a:solidFill>
                            <a:latin typeface="Cambria Math" panose="02040503050406030204" pitchFamily="18" charset="0"/>
                            <a:ea typeface="Cambria Math" panose="02040503050406030204" pitchFamily="18" charset="0"/>
                          </a:rPr>
                          <m:t> </m:t>
                        </m:r>
                        <m:r>
                          <a:rPr lang="en-US" sz="2000" i="1">
                            <a:solidFill>
                              <a:srgbClr val="D38020"/>
                            </a:solidFill>
                            <a:latin typeface="Cambria Math" panose="02040503050406030204" pitchFamily="18" charset="0"/>
                            <a:ea typeface="Cambria Math" panose="02040503050406030204" pitchFamily="18" charset="0"/>
                          </a:rPr>
                          <m:t>ℒ</m:t>
                        </m:r>
                      </m:e>
                      <m:sub>
                        <m:r>
                          <a:rPr lang="en-US" sz="2000" b="0" i="1" smtClean="0">
                            <a:solidFill>
                              <a:srgbClr val="D38020"/>
                            </a:solidFill>
                            <a:latin typeface="Cambria Math" panose="02040503050406030204" pitchFamily="18" charset="0"/>
                            <a:ea typeface="Cambria Math" panose="02040503050406030204" pitchFamily="18" charset="0"/>
                          </a:rPr>
                          <m:t>𝑐𝑜𝑢𝑝𝑙𝑖𝑛𝑔</m:t>
                        </m:r>
                        <m:r>
                          <a:rPr lang="en-US" sz="2000" b="0" i="1" smtClean="0">
                            <a:solidFill>
                              <a:srgbClr val="D38020"/>
                            </a:solidFill>
                            <a:latin typeface="Cambria Math" panose="02040503050406030204" pitchFamily="18" charset="0"/>
                            <a:ea typeface="Cambria Math" panose="02040503050406030204" pitchFamily="18" charset="0"/>
                          </a:rPr>
                          <m:t> </m:t>
                        </m:r>
                      </m:sub>
                    </m:sSub>
                  </m:oMath>
                </a14:m>
                <a:endParaRPr lang="en-US" sz="2000" dirty="0">
                  <a:latin typeface="Calibri" panose="020F0502020204030204" pitchFamily="34" charset="0"/>
                  <a:cs typeface="Calibri" panose="020F0502020204030204" pitchFamily="34" charset="0"/>
                </a:endParaRPr>
              </a:p>
              <a:p>
                <a:pPr marL="457200" indent="-457200">
                  <a:buFontTx/>
                  <a:buAutoNum type="arabicPeriod"/>
                </a:pPr>
                <a:r>
                  <a:rPr lang="en-US" sz="2000" dirty="0">
                    <a:latin typeface="Calibri" panose="020F0502020204030204" pitchFamily="34" charset="0"/>
                    <a:cs typeface="Calibri" panose="020F0502020204030204" pitchFamily="34" charset="0"/>
                  </a:rPr>
                  <a:t>By updating both </a:t>
                </a:r>
                <a14:m>
                  <m:oMath xmlns:m="http://schemas.openxmlformats.org/officeDocument/2006/math">
                    <m:r>
                      <a:rPr lang="en-US" sz="2000" i="1">
                        <a:latin typeface="Cambria Math" panose="02040503050406030204" pitchFamily="18" charset="0"/>
                      </a:rPr>
                      <m:t>𝐸𝑛𝑐</m:t>
                    </m:r>
                  </m:oMath>
                </a14:m>
                <a:r>
                  <a:rPr lang="en-US" sz="2000" dirty="0">
                    <a:latin typeface="Calibri" panose="020F0502020204030204" pitchFamily="34" charset="0"/>
                    <a:cs typeface="Calibri" panose="020F0502020204030204" pitchFamily="34" charset="0"/>
                  </a:rPr>
                  <a:t> and </a:t>
                </a:r>
                <a14:m>
                  <m:oMath xmlns:m="http://schemas.openxmlformats.org/officeDocument/2006/math">
                    <m:r>
                      <a:rPr lang="en-US" sz="2000" i="1">
                        <a:latin typeface="Cambria Math" panose="02040503050406030204" pitchFamily="18" charset="0"/>
                      </a:rPr>
                      <m:t>𝐷𝑒𝑐</m:t>
                    </m:r>
                  </m:oMath>
                </a14:m>
                <a:endParaRPr lang="en-US" sz="2000" dirty="0">
                  <a:latin typeface="Calibri" panose="020F0502020204030204" pitchFamily="34" charset="0"/>
                  <a:cs typeface="Calibri" panose="020F0502020204030204" pitchFamily="34" charset="0"/>
                </a:endParaRPr>
              </a:p>
            </p:txBody>
          </p:sp>
        </mc:Choice>
        <mc:Fallback xmlns="">
          <p:sp>
            <p:nvSpPr>
              <p:cNvPr id="47" name="TextBox 46">
                <a:extLst>
                  <a:ext uri="{FF2B5EF4-FFF2-40B4-BE49-F238E27FC236}">
                    <a16:creationId xmlns:a16="http://schemas.microsoft.com/office/drawing/2014/main" id="{499658B1-0156-4541-A957-588E11153AA3}"/>
                  </a:ext>
                </a:extLst>
              </p:cNvPr>
              <p:cNvSpPr txBox="1">
                <a:spLocks noRot="1" noChangeAspect="1" noMove="1" noResize="1" noEditPoints="1" noAdjustHandles="1" noChangeArrowheads="1" noChangeShapeType="1" noTextEdit="1"/>
              </p:cNvSpPr>
              <p:nvPr/>
            </p:nvSpPr>
            <p:spPr>
              <a:xfrm>
                <a:off x="837344" y="6006777"/>
                <a:ext cx="7161961" cy="732829"/>
              </a:xfrm>
              <a:prstGeom prst="rect">
                <a:avLst/>
              </a:prstGeom>
              <a:blipFill>
                <a:blip r:embed="rId23"/>
                <a:stretch>
                  <a:fillRect l="-885" t="-3390" b="-15254"/>
                </a:stretch>
              </a:blipFill>
            </p:spPr>
            <p:txBody>
              <a:bodyPr/>
              <a:lstStyle/>
              <a:p>
                <a:r>
                  <a:rPr lang="en-US">
                    <a:noFill/>
                  </a:rPr>
                  <a:t> </a:t>
                </a:r>
              </a:p>
            </p:txBody>
          </p:sp>
        </mc:Fallback>
      </mc:AlternateContent>
    </p:spTree>
    <p:extLst>
      <p:ext uri="{BB962C8B-B14F-4D97-AF65-F5344CB8AC3E}">
        <p14:creationId xmlns:p14="http://schemas.microsoft.com/office/powerpoint/2010/main" val="187902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p:bldP spid="44"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7DC9A4-3C72-6E43-8FFD-01B7D9FDC86A}"/>
              </a:ext>
            </a:extLst>
          </p:cNvPr>
          <p:cNvSpPr txBox="1"/>
          <p:nvPr/>
        </p:nvSpPr>
        <p:spPr>
          <a:xfrm>
            <a:off x="955140" y="1169078"/>
            <a:ext cx="1196161" cy="369332"/>
          </a:xfrm>
          <a:prstGeom prst="rect">
            <a:avLst/>
          </a:prstGeom>
          <a:noFill/>
        </p:spPr>
        <p:txBody>
          <a:bodyPr wrap="none" rtlCol="0">
            <a:spAutoFit/>
          </a:bodyPr>
          <a:lstStyle/>
          <a:p>
            <a:pPr algn="ctr"/>
            <a:r>
              <a:rPr lang="en-US" dirty="0"/>
              <a:t>Input Scans</a:t>
            </a:r>
          </a:p>
        </p:txBody>
      </p:sp>
      <p:sp>
        <p:nvSpPr>
          <p:cNvPr id="6" name="TextBox 5">
            <a:extLst>
              <a:ext uri="{FF2B5EF4-FFF2-40B4-BE49-F238E27FC236}">
                <a16:creationId xmlns:a16="http://schemas.microsoft.com/office/drawing/2014/main" id="{24B3999A-9974-684B-BC7B-3F64EAF03167}"/>
              </a:ext>
            </a:extLst>
          </p:cNvPr>
          <p:cNvSpPr txBox="1"/>
          <p:nvPr/>
        </p:nvSpPr>
        <p:spPr>
          <a:xfrm>
            <a:off x="4396236" y="1169078"/>
            <a:ext cx="1880002" cy="369332"/>
          </a:xfrm>
          <a:prstGeom prst="rect">
            <a:avLst/>
          </a:prstGeom>
          <a:noFill/>
        </p:spPr>
        <p:txBody>
          <a:bodyPr wrap="none" rtlCol="0">
            <a:spAutoFit/>
          </a:bodyPr>
          <a:lstStyle/>
          <a:p>
            <a:pPr algn="ctr"/>
            <a:r>
              <a:rPr lang="en-US" dirty="0"/>
              <a:t>Latent Embeddings</a:t>
            </a:r>
          </a:p>
        </p:txBody>
      </p:sp>
      <p:pic>
        <p:nvPicPr>
          <p:cNvPr id="7" name="Picture 6" descr="A picture containing fruit, custard apple&#10;&#10;Description automatically generated">
            <a:extLst>
              <a:ext uri="{FF2B5EF4-FFF2-40B4-BE49-F238E27FC236}">
                <a16:creationId xmlns:a16="http://schemas.microsoft.com/office/drawing/2014/main" id="{F8AF86C5-18CC-0B4C-BEFE-1AB5EE411698}"/>
              </a:ext>
            </a:extLst>
          </p:cNvPr>
          <p:cNvPicPr>
            <a:picLocks noChangeAspect="1"/>
          </p:cNvPicPr>
          <p:nvPr/>
        </p:nvPicPr>
        <p:blipFill>
          <a:blip r:embed="rId3"/>
          <a:stretch>
            <a:fillRect/>
          </a:stretch>
        </p:blipFill>
        <p:spPr>
          <a:xfrm>
            <a:off x="1122685" y="1577321"/>
            <a:ext cx="868398" cy="1139773"/>
          </a:xfrm>
          <a:prstGeom prst="rect">
            <a:avLst/>
          </a:prstGeom>
        </p:spPr>
      </p:pic>
      <p:pic>
        <p:nvPicPr>
          <p:cNvPr id="8" name="Picture 7" descr="A picture containing posing, staring&#10;&#10;Description automatically generated">
            <a:extLst>
              <a:ext uri="{FF2B5EF4-FFF2-40B4-BE49-F238E27FC236}">
                <a16:creationId xmlns:a16="http://schemas.microsoft.com/office/drawing/2014/main" id="{3C9E4160-AB96-5142-BA36-0C2277D7835B}"/>
              </a:ext>
            </a:extLst>
          </p:cNvPr>
          <p:cNvPicPr>
            <a:picLocks noChangeAspect="1"/>
          </p:cNvPicPr>
          <p:nvPr/>
        </p:nvPicPr>
        <p:blipFill>
          <a:blip r:embed="rId4"/>
          <a:stretch>
            <a:fillRect/>
          </a:stretch>
        </p:blipFill>
        <p:spPr>
          <a:xfrm>
            <a:off x="3957875" y="1730319"/>
            <a:ext cx="2687263" cy="83093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9498F7-3726-A740-AAEE-FB9AF7CF3A4A}"/>
                  </a:ext>
                </a:extLst>
              </p:cNvPr>
              <p:cNvSpPr txBox="1"/>
              <p:nvPr/>
            </p:nvSpPr>
            <p:spPr>
              <a:xfrm>
                <a:off x="1433019" y="2715671"/>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9" name="TextBox 8">
                <a:extLst>
                  <a:ext uri="{FF2B5EF4-FFF2-40B4-BE49-F238E27FC236}">
                    <a16:creationId xmlns:a16="http://schemas.microsoft.com/office/drawing/2014/main" id="{1E9498F7-3726-A740-AAEE-FB9AF7CF3A4A}"/>
                  </a:ext>
                </a:extLst>
              </p:cNvPr>
              <p:cNvSpPr txBox="1">
                <a:spLocks noRot="1" noChangeAspect="1" noMove="1" noResize="1" noEditPoints="1" noAdjustHandles="1" noChangeArrowheads="1" noChangeShapeType="1" noTextEdit="1"/>
              </p:cNvSpPr>
              <p:nvPr/>
            </p:nvSpPr>
            <p:spPr>
              <a:xfrm>
                <a:off x="1433019" y="2715671"/>
                <a:ext cx="289503" cy="299377"/>
              </a:xfrm>
              <a:prstGeom prst="rect">
                <a:avLst/>
              </a:prstGeom>
              <a:blipFill>
                <a:blip r:embed="rId5"/>
                <a:stretch>
                  <a:fillRect l="-12500"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618759-11B3-A542-B7C4-614189227A97}"/>
                  </a:ext>
                </a:extLst>
              </p:cNvPr>
              <p:cNvSpPr/>
              <p:nvPr/>
            </p:nvSpPr>
            <p:spPr>
              <a:xfrm>
                <a:off x="2319036" y="187369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10" name="Rectangle 9">
                <a:extLst>
                  <a:ext uri="{FF2B5EF4-FFF2-40B4-BE49-F238E27FC236}">
                    <a16:creationId xmlns:a16="http://schemas.microsoft.com/office/drawing/2014/main" id="{65618759-11B3-A542-B7C4-614189227A97}"/>
                  </a:ext>
                </a:extLst>
              </p:cNvPr>
              <p:cNvSpPr>
                <a:spLocks noRot="1" noChangeAspect="1" noMove="1" noResize="1" noEditPoints="1" noAdjustHandles="1" noChangeArrowheads="1" noChangeShapeType="1" noTextEdit="1"/>
              </p:cNvSpPr>
              <p:nvPr/>
            </p:nvSpPr>
            <p:spPr>
              <a:xfrm>
                <a:off x="2319036" y="1873695"/>
                <a:ext cx="1310887" cy="544177"/>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2EE29D4-387C-6544-8CAD-6C264157B94B}"/>
              </a:ext>
            </a:extLst>
          </p:cNvPr>
          <p:cNvCxnSpPr>
            <a:cxnSpLocks/>
            <a:stCxn id="7" idx="3"/>
            <a:endCxn id="10" idx="1"/>
          </p:cNvCxnSpPr>
          <p:nvPr/>
        </p:nvCxnSpPr>
        <p:spPr>
          <a:xfrm flipV="1">
            <a:off x="1991083" y="214578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9A329A8-FEBF-6F43-9243-46E8F10FF3BA}"/>
              </a:ext>
            </a:extLst>
          </p:cNvPr>
          <p:cNvCxnSpPr>
            <a:cxnSpLocks/>
            <a:stCxn id="10" idx="3"/>
            <a:endCxn id="8" idx="1"/>
          </p:cNvCxnSpPr>
          <p:nvPr/>
        </p:nvCxnSpPr>
        <p:spPr>
          <a:xfrm>
            <a:off x="3629923" y="214578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499006-CCF1-A84C-85A6-4E9FDD82C181}"/>
                  </a:ext>
                </a:extLst>
              </p:cNvPr>
              <p:cNvSpPr txBox="1"/>
              <p:nvPr/>
            </p:nvSpPr>
            <p:spPr>
              <a:xfrm>
                <a:off x="4558931" y="2572905"/>
                <a:ext cx="1671098"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a:latin typeface="Cambria Math" panose="02040503050406030204" pitchFamily="18" charset="0"/>
                            </a:rPr>
                            <m:t>𝐙</m:t>
                          </m:r>
                        </m:e>
                        <m:sub>
                          <m:r>
                            <a:rPr lang="en-US" sz="1600">
                              <a:latin typeface="Cambria Math" panose="02040503050406030204" pitchFamily="18" charset="0"/>
                            </a:rPr>
                            <m:t>1</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13" name="TextBox 12">
                <a:extLst>
                  <a:ext uri="{FF2B5EF4-FFF2-40B4-BE49-F238E27FC236}">
                    <a16:creationId xmlns:a16="http://schemas.microsoft.com/office/drawing/2014/main" id="{90499006-CCF1-A84C-85A6-4E9FDD82C181}"/>
                  </a:ext>
                </a:extLst>
              </p:cNvPr>
              <p:cNvSpPr txBox="1">
                <a:spLocks noRot="1" noChangeAspect="1" noMove="1" noResize="1" noEditPoints="1" noAdjustHandles="1" noChangeArrowheads="1" noChangeShapeType="1" noTextEdit="1"/>
              </p:cNvSpPr>
              <p:nvPr/>
            </p:nvSpPr>
            <p:spPr>
              <a:xfrm>
                <a:off x="4558931" y="2572905"/>
                <a:ext cx="1671098" cy="319831"/>
              </a:xfrm>
              <a:prstGeom prst="rect">
                <a:avLst/>
              </a:prstGeom>
              <a:blipFill>
                <a:blip r:embed="rId7"/>
                <a:stretch>
                  <a:fillRect l="-2273" b="-3704"/>
                </a:stretch>
              </a:blipFill>
            </p:spPr>
            <p:txBody>
              <a:bodyPr/>
              <a:lstStyle/>
              <a:p>
                <a:r>
                  <a:rPr lang="en-US">
                    <a:noFill/>
                  </a:rPr>
                  <a:t> </a:t>
                </a:r>
              </a:p>
            </p:txBody>
          </p:sp>
        </mc:Fallback>
      </mc:AlternateContent>
      <p:pic>
        <p:nvPicPr>
          <p:cNvPr id="14" name="Picture 13" descr="A picture containing fruit, custard apple&#10;&#10;Description automatically generated">
            <a:extLst>
              <a:ext uri="{FF2B5EF4-FFF2-40B4-BE49-F238E27FC236}">
                <a16:creationId xmlns:a16="http://schemas.microsoft.com/office/drawing/2014/main" id="{066E7834-3CF8-9E47-8602-61009FB46FB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1122685" y="3621181"/>
            <a:ext cx="868398" cy="1139773"/>
          </a:xfrm>
          <a:prstGeom prst="rect">
            <a:avLst/>
          </a:prstGeom>
        </p:spPr>
      </p:pic>
      <p:pic>
        <p:nvPicPr>
          <p:cNvPr id="15" name="Picture 14" descr="A picture containing posing, staring&#10;&#10;Description automatically generated">
            <a:extLst>
              <a:ext uri="{FF2B5EF4-FFF2-40B4-BE49-F238E27FC236}">
                <a16:creationId xmlns:a16="http://schemas.microsoft.com/office/drawing/2014/main" id="{D206F49F-7B6E-D547-ACF8-3BD64093FB8F}"/>
              </a:ext>
            </a:extLst>
          </p:cNvPr>
          <p:cNvPicPr>
            <a:picLocks noChangeAspect="1"/>
          </p:cNvPicPr>
          <p:nvPr/>
        </p:nvPicPr>
        <p:blipFill>
          <a:blip r:embed="rId4"/>
          <a:stretch>
            <a:fillRect/>
          </a:stretch>
        </p:blipFill>
        <p:spPr>
          <a:xfrm>
            <a:off x="3957875" y="3774179"/>
            <a:ext cx="2687263" cy="83093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8DD15F-4143-5743-A1AC-EF6CA6FABC02}"/>
                  </a:ext>
                </a:extLst>
              </p:cNvPr>
              <p:cNvSpPr txBox="1"/>
              <p:nvPr/>
            </p:nvSpPr>
            <p:spPr>
              <a:xfrm>
                <a:off x="1433019" y="4759531"/>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𝑋</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16" name="TextBox 15">
                <a:extLst>
                  <a:ext uri="{FF2B5EF4-FFF2-40B4-BE49-F238E27FC236}">
                    <a16:creationId xmlns:a16="http://schemas.microsoft.com/office/drawing/2014/main" id="{318DD15F-4143-5743-A1AC-EF6CA6FABC02}"/>
                  </a:ext>
                </a:extLst>
              </p:cNvPr>
              <p:cNvSpPr txBox="1">
                <a:spLocks noRot="1" noChangeAspect="1" noMove="1" noResize="1" noEditPoints="1" noAdjustHandles="1" noChangeArrowheads="1" noChangeShapeType="1" noTextEdit="1"/>
              </p:cNvSpPr>
              <p:nvPr/>
            </p:nvSpPr>
            <p:spPr>
              <a:xfrm>
                <a:off x="1433019" y="4759531"/>
                <a:ext cx="289503" cy="299121"/>
              </a:xfrm>
              <a:prstGeom prst="rect">
                <a:avLst/>
              </a:prstGeom>
              <a:blipFill>
                <a:blip r:embed="rId10"/>
                <a:stretch>
                  <a:fillRect l="-12500"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52E632-09BF-C943-843B-35E6736F8063}"/>
                  </a:ext>
                </a:extLst>
              </p:cNvPr>
              <p:cNvSpPr/>
              <p:nvPr/>
            </p:nvSpPr>
            <p:spPr>
              <a:xfrm>
                <a:off x="2319036" y="391755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17" name="Rectangle 16">
                <a:extLst>
                  <a:ext uri="{FF2B5EF4-FFF2-40B4-BE49-F238E27FC236}">
                    <a16:creationId xmlns:a16="http://schemas.microsoft.com/office/drawing/2014/main" id="{8352E632-09BF-C943-843B-35E6736F8063}"/>
                  </a:ext>
                </a:extLst>
              </p:cNvPr>
              <p:cNvSpPr>
                <a:spLocks noRot="1" noChangeAspect="1" noMove="1" noResize="1" noEditPoints="1" noAdjustHandles="1" noChangeArrowheads="1" noChangeShapeType="1" noTextEdit="1"/>
              </p:cNvSpPr>
              <p:nvPr/>
            </p:nvSpPr>
            <p:spPr>
              <a:xfrm>
                <a:off x="2319036" y="3917555"/>
                <a:ext cx="1310887" cy="544177"/>
              </a:xfrm>
              <a:prstGeom prst="rect">
                <a:avLst/>
              </a:prstGeom>
              <a:blipFill>
                <a:blip r:embed="rId11"/>
                <a:stretch>
                  <a:fillRect/>
                </a:stretch>
              </a:blipFill>
              <a:ln w="12700">
                <a:solidFill>
                  <a:schemeClr val="tx1"/>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D4B7F29E-D777-CD42-8006-05F899C30FB1}"/>
              </a:ext>
            </a:extLst>
          </p:cNvPr>
          <p:cNvCxnSpPr>
            <a:cxnSpLocks/>
            <a:stCxn id="14" idx="3"/>
            <a:endCxn id="17" idx="1"/>
          </p:cNvCxnSpPr>
          <p:nvPr/>
        </p:nvCxnSpPr>
        <p:spPr>
          <a:xfrm flipV="1">
            <a:off x="1991083" y="418964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F91902-D4DD-6742-81D9-5E3B93112697}"/>
              </a:ext>
            </a:extLst>
          </p:cNvPr>
          <p:cNvCxnSpPr>
            <a:cxnSpLocks/>
            <a:stCxn id="17" idx="3"/>
            <a:endCxn id="15" idx="1"/>
          </p:cNvCxnSpPr>
          <p:nvPr/>
        </p:nvCxnSpPr>
        <p:spPr>
          <a:xfrm>
            <a:off x="3629923" y="418964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CA708E8-B41B-9A46-9789-89D95A718026}"/>
                  </a:ext>
                </a:extLst>
              </p:cNvPr>
              <p:cNvSpPr txBox="1"/>
              <p:nvPr/>
            </p:nvSpPr>
            <p:spPr>
              <a:xfrm>
                <a:off x="1433019"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0" name="TextBox 19">
                <a:extLst>
                  <a:ext uri="{FF2B5EF4-FFF2-40B4-BE49-F238E27FC236}">
                    <a16:creationId xmlns:a16="http://schemas.microsoft.com/office/drawing/2014/main" id="{1CA708E8-B41B-9A46-9789-89D95A718026}"/>
                  </a:ext>
                </a:extLst>
              </p:cNvPr>
              <p:cNvSpPr txBox="1">
                <a:spLocks noRot="1" noChangeAspect="1" noMove="1" noResize="1" noEditPoints="1" noAdjustHandles="1" noChangeArrowheads="1" noChangeShapeType="1" noTextEdit="1"/>
              </p:cNvSpPr>
              <p:nvPr/>
            </p:nvSpPr>
            <p:spPr>
              <a:xfrm>
                <a:off x="1433019" y="3039122"/>
                <a:ext cx="301365" cy="615553"/>
              </a:xfrm>
              <a:prstGeom prst="rect">
                <a:avLst/>
              </a:prstGeom>
              <a:blipFill>
                <a:blip r:embed="rId12"/>
                <a:stretch>
                  <a:fillRect l="-28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BF75D5-FE3C-9848-A69C-A10EA74753C9}"/>
                  </a:ext>
                </a:extLst>
              </p:cNvPr>
              <p:cNvSpPr txBox="1"/>
              <p:nvPr/>
            </p:nvSpPr>
            <p:spPr>
              <a:xfrm>
                <a:off x="518130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1" name="TextBox 20">
                <a:extLst>
                  <a:ext uri="{FF2B5EF4-FFF2-40B4-BE49-F238E27FC236}">
                    <a16:creationId xmlns:a16="http://schemas.microsoft.com/office/drawing/2014/main" id="{A9BF75D5-FE3C-9848-A69C-A10EA74753C9}"/>
                  </a:ext>
                </a:extLst>
              </p:cNvPr>
              <p:cNvSpPr txBox="1">
                <a:spLocks noRot="1" noChangeAspect="1" noMove="1" noResize="1" noEditPoints="1" noAdjustHandles="1" noChangeArrowheads="1" noChangeShapeType="1" noTextEdit="1"/>
              </p:cNvSpPr>
              <p:nvPr/>
            </p:nvSpPr>
            <p:spPr>
              <a:xfrm>
                <a:off x="5181305" y="3039122"/>
                <a:ext cx="301365" cy="615553"/>
              </a:xfrm>
              <a:prstGeom prst="rect">
                <a:avLst/>
              </a:prstGeom>
              <a:blipFill>
                <a:blip r:embed="rId13"/>
                <a:stretch>
                  <a:fillRect l="-33333" r="-33333"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5F2FA69-9C09-5840-BCB8-5F53363F3C79}"/>
                  </a:ext>
                </a:extLst>
              </p:cNvPr>
              <p:cNvSpPr txBox="1"/>
              <p:nvPr/>
            </p:nvSpPr>
            <p:spPr>
              <a:xfrm>
                <a:off x="2854278"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2" name="TextBox 21">
                <a:extLst>
                  <a:ext uri="{FF2B5EF4-FFF2-40B4-BE49-F238E27FC236}">
                    <a16:creationId xmlns:a16="http://schemas.microsoft.com/office/drawing/2014/main" id="{45F2FA69-9C09-5840-BCB8-5F53363F3C79}"/>
                  </a:ext>
                </a:extLst>
              </p:cNvPr>
              <p:cNvSpPr txBox="1">
                <a:spLocks noRot="1" noChangeAspect="1" noMove="1" noResize="1" noEditPoints="1" noAdjustHandles="1" noChangeArrowheads="1" noChangeShapeType="1" noTextEdit="1"/>
              </p:cNvSpPr>
              <p:nvPr/>
            </p:nvSpPr>
            <p:spPr>
              <a:xfrm>
                <a:off x="2854278" y="3039122"/>
                <a:ext cx="301365" cy="615553"/>
              </a:xfrm>
              <a:prstGeom prst="rect">
                <a:avLst/>
              </a:prstGeom>
              <a:blipFill>
                <a:blip r:embed="rId14"/>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18C42E8-A1FB-124D-AF4F-BD22F4C7F0DA}"/>
                  </a:ext>
                </a:extLst>
              </p:cNvPr>
              <p:cNvSpPr txBox="1"/>
              <p:nvPr/>
            </p:nvSpPr>
            <p:spPr>
              <a:xfrm>
                <a:off x="959360" y="5547902"/>
                <a:ext cx="5311390" cy="54367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Harmonize outputs:</a:t>
                </a:r>
                <a:r>
                  <a:rPr lang="en-US" sz="2400" b="1" dirty="0">
                    <a:latin typeface="Calibri" panose="020F0502020204030204" pitchFamily="34" charset="0"/>
                    <a:cs typeface="Calibri" panose="020F0502020204030204" pitchFamily="34" charset="0"/>
                  </a:rPr>
                  <a:t> </a:t>
                </a:r>
                <a14:m>
                  <m:oMath xmlns:m="http://schemas.openxmlformats.org/officeDocument/2006/math">
                    <m:sSubSup>
                      <m:sSubSupPr>
                        <m:ctrlPr>
                          <a:rPr lang="en-US" sz="2400" b="1" i="1" smtClean="0">
                            <a:solidFill>
                              <a:schemeClr val="accent2"/>
                            </a:solidFill>
                            <a:latin typeface="Cambria Math" panose="02040503050406030204" pitchFamily="18" charset="0"/>
                          </a:rPr>
                        </m:ctrlPr>
                      </m:sSubSupPr>
                      <m:e>
                        <m:acc>
                          <m:accPr>
                            <m:chr m:val="̅"/>
                            <m:ctrlPr>
                              <a:rPr lang="en-US" sz="2400" b="1" i="1">
                                <a:solidFill>
                                  <a:schemeClr val="accent2"/>
                                </a:solidFill>
                                <a:latin typeface="Cambria Math" panose="02040503050406030204" pitchFamily="18" charset="0"/>
                              </a:rPr>
                            </m:ctrlPr>
                          </m:accPr>
                          <m:e>
                            <m:r>
                              <a:rPr lang="en-US" sz="2400" i="1">
                                <a:solidFill>
                                  <a:schemeClr val="accent2"/>
                                </a:solidFill>
                                <a:latin typeface="Cambria Math" panose="02040503050406030204" pitchFamily="18" charset="0"/>
                              </a:rPr>
                              <m:t>𝑋</m:t>
                            </m:r>
                          </m:e>
                        </m:acc>
                      </m:e>
                      <m:sub>
                        <m:r>
                          <a:rPr lang="en-US" sz="2400" b="0" i="1" smtClean="0">
                            <a:solidFill>
                              <a:schemeClr val="accent2"/>
                            </a:solidFill>
                            <a:latin typeface="Cambria Math" panose="02040503050406030204" pitchFamily="18" charset="0"/>
                          </a:rPr>
                          <m:t>1</m:t>
                        </m:r>
                      </m:sub>
                      <m:sup>
                        <m:r>
                          <a:rPr lang="en-US" sz="2400" i="1">
                            <a:solidFill>
                              <a:schemeClr val="accent2"/>
                            </a:solidFill>
                            <a:latin typeface="Cambria Math" panose="02040503050406030204" pitchFamily="18" charset="0"/>
                          </a:rPr>
                          <m:t>𝑗</m:t>
                        </m:r>
                      </m:sup>
                    </m:sSubSup>
                    <m:r>
                      <a:rPr lang="en-US" sz="2400" b="1" i="1" smtClean="0">
                        <a:latin typeface="Cambria Math" panose="02040503050406030204" pitchFamily="18" charset="0"/>
                      </a:rPr>
                      <m:t>≈</m:t>
                    </m:r>
                    <m:sSubSup>
                      <m:sSubSupPr>
                        <m:ctrlPr>
                          <a:rPr lang="en-US" sz="2400" b="1" i="1" smtClean="0">
                            <a:solidFill>
                              <a:schemeClr val="accent2"/>
                            </a:solidFill>
                            <a:latin typeface="Cambria Math" panose="02040503050406030204" pitchFamily="18" charset="0"/>
                          </a:rPr>
                        </m:ctrlPr>
                      </m:sSubSupPr>
                      <m:e>
                        <m:acc>
                          <m:accPr>
                            <m:chr m:val="̅"/>
                            <m:ctrlPr>
                              <a:rPr lang="en-US" sz="2400" b="1" i="1">
                                <a:solidFill>
                                  <a:schemeClr val="accent2"/>
                                </a:solidFill>
                                <a:latin typeface="Cambria Math" panose="02040503050406030204" pitchFamily="18" charset="0"/>
                              </a:rPr>
                            </m:ctrlPr>
                          </m:accPr>
                          <m:e>
                            <m:r>
                              <a:rPr lang="en-US" sz="2400" i="1">
                                <a:solidFill>
                                  <a:schemeClr val="accent2"/>
                                </a:solidFill>
                                <a:latin typeface="Cambria Math" panose="02040503050406030204" pitchFamily="18" charset="0"/>
                              </a:rPr>
                              <m:t>𝑋</m:t>
                            </m:r>
                          </m:e>
                        </m:acc>
                      </m:e>
                      <m:sub>
                        <m:r>
                          <a:rPr lang="en-US" sz="2400" b="0" i="1" smtClean="0">
                            <a:solidFill>
                              <a:schemeClr val="accent2"/>
                            </a:solidFill>
                            <a:latin typeface="Cambria Math" panose="02040503050406030204" pitchFamily="18" charset="0"/>
                          </a:rPr>
                          <m:t>2</m:t>
                        </m:r>
                      </m:sub>
                      <m:sup>
                        <m:r>
                          <a:rPr lang="en-US" sz="2400" i="1">
                            <a:solidFill>
                              <a:schemeClr val="accent2"/>
                            </a:solidFill>
                            <a:latin typeface="Cambria Math" panose="02040503050406030204" pitchFamily="18" charset="0"/>
                          </a:rPr>
                          <m:t>𝑗</m:t>
                        </m:r>
                      </m:sup>
                    </m:sSubSup>
                    <m:r>
                      <a:rPr lang="en-US" sz="2400" b="1" i="1" smtClean="0">
                        <a:latin typeface="Cambria Math" panose="02040503050406030204" pitchFamily="18" charset="0"/>
                      </a:rPr>
                      <m:t>≈</m:t>
                    </m:r>
                    <m:sSubSup>
                      <m:sSubSupPr>
                        <m:ctrlPr>
                          <a:rPr lang="en-US" sz="2400" b="1" i="1" smtClean="0">
                            <a:solidFill>
                              <a:schemeClr val="accent2"/>
                            </a:solidFill>
                            <a:latin typeface="Cambria Math" panose="02040503050406030204" pitchFamily="18" charset="0"/>
                          </a:rPr>
                        </m:ctrlPr>
                      </m:sSubSupPr>
                      <m:e>
                        <m:acc>
                          <m:accPr>
                            <m:chr m:val="̅"/>
                            <m:ctrlPr>
                              <a:rPr lang="en-US" sz="2400" b="1" i="1">
                                <a:solidFill>
                                  <a:schemeClr val="accent2"/>
                                </a:solidFill>
                                <a:latin typeface="Cambria Math" panose="02040503050406030204" pitchFamily="18" charset="0"/>
                              </a:rPr>
                            </m:ctrlPr>
                          </m:accPr>
                          <m:e>
                            <m:r>
                              <a:rPr lang="en-US" sz="2400" i="1">
                                <a:solidFill>
                                  <a:schemeClr val="accent2"/>
                                </a:solidFill>
                                <a:latin typeface="Cambria Math" panose="02040503050406030204" pitchFamily="18" charset="0"/>
                              </a:rPr>
                              <m:t>𝑋</m:t>
                            </m:r>
                          </m:e>
                        </m:acc>
                      </m:e>
                      <m:sub>
                        <m:r>
                          <a:rPr lang="en-US" sz="2400" b="0" i="1" smtClean="0">
                            <a:solidFill>
                              <a:schemeClr val="accent2"/>
                            </a:solidFill>
                            <a:latin typeface="Cambria Math" panose="02040503050406030204" pitchFamily="18" charset="0"/>
                          </a:rPr>
                          <m:t>3</m:t>
                        </m:r>
                      </m:sub>
                      <m:sup>
                        <m:r>
                          <a:rPr lang="en-US" sz="2400" i="1">
                            <a:solidFill>
                              <a:schemeClr val="accent2"/>
                            </a:solidFill>
                            <a:latin typeface="Cambria Math" panose="02040503050406030204" pitchFamily="18" charset="0"/>
                          </a:rPr>
                          <m:t>𝑗</m:t>
                        </m:r>
                      </m:sup>
                    </m:sSubSup>
                    <m:r>
                      <a:rPr lang="en-US" sz="2400" b="1" i="1" smtClean="0">
                        <a:latin typeface="Cambria Math" panose="02040503050406030204" pitchFamily="18" charset="0"/>
                      </a:rPr>
                      <m:t>≈</m:t>
                    </m:r>
                    <m:sSubSup>
                      <m:sSubSupPr>
                        <m:ctrlPr>
                          <a:rPr lang="en-US" sz="2400" b="1" i="1" smtClean="0">
                            <a:solidFill>
                              <a:schemeClr val="accent2"/>
                            </a:solidFill>
                            <a:latin typeface="Cambria Math" panose="02040503050406030204" pitchFamily="18" charset="0"/>
                          </a:rPr>
                        </m:ctrlPr>
                      </m:sSubSupPr>
                      <m:e>
                        <m:acc>
                          <m:accPr>
                            <m:chr m:val="̅"/>
                            <m:ctrlPr>
                              <a:rPr lang="en-US" sz="2400" b="1" i="1">
                                <a:solidFill>
                                  <a:schemeClr val="accent2"/>
                                </a:solidFill>
                                <a:latin typeface="Cambria Math" panose="02040503050406030204" pitchFamily="18" charset="0"/>
                              </a:rPr>
                            </m:ctrlPr>
                          </m:accPr>
                          <m:e>
                            <m:r>
                              <a:rPr lang="en-US" sz="2400" i="1">
                                <a:solidFill>
                                  <a:schemeClr val="accent2"/>
                                </a:solidFill>
                                <a:latin typeface="Cambria Math" panose="02040503050406030204" pitchFamily="18" charset="0"/>
                              </a:rPr>
                              <m:t>𝑋</m:t>
                            </m:r>
                          </m:e>
                        </m:acc>
                      </m:e>
                      <m:sub>
                        <m:r>
                          <a:rPr lang="en-US" sz="2400" b="0" i="1" smtClean="0">
                            <a:solidFill>
                              <a:schemeClr val="accent2"/>
                            </a:solidFill>
                            <a:latin typeface="Cambria Math" panose="02040503050406030204" pitchFamily="18" charset="0"/>
                          </a:rPr>
                          <m:t>4</m:t>
                        </m:r>
                      </m:sub>
                      <m:sup>
                        <m:r>
                          <a:rPr lang="en-US" sz="2400" i="1">
                            <a:solidFill>
                              <a:schemeClr val="accent2"/>
                            </a:solidFill>
                            <a:latin typeface="Cambria Math" panose="02040503050406030204" pitchFamily="18" charset="0"/>
                          </a:rPr>
                          <m:t>𝑗</m:t>
                        </m:r>
                      </m:sup>
                    </m:sSubSup>
                  </m:oMath>
                </a14:m>
                <a:endParaRPr lang="en-US" sz="2400" dirty="0">
                  <a:latin typeface="Calibri" panose="020F0502020204030204" pitchFamily="34" charset="0"/>
                  <a:cs typeface="Calibri" panose="020F0502020204030204" pitchFamily="34" charset="0"/>
                </a:endParaRPr>
              </a:p>
            </p:txBody>
          </p:sp>
        </mc:Choice>
        <mc:Fallback xmlns="">
          <p:sp>
            <p:nvSpPr>
              <p:cNvPr id="24" name="TextBox 23">
                <a:extLst>
                  <a:ext uri="{FF2B5EF4-FFF2-40B4-BE49-F238E27FC236}">
                    <a16:creationId xmlns:a16="http://schemas.microsoft.com/office/drawing/2014/main" id="{618C42E8-A1FB-124D-AF4F-BD22F4C7F0DA}"/>
                  </a:ext>
                </a:extLst>
              </p:cNvPr>
              <p:cNvSpPr txBox="1">
                <a:spLocks noRot="1" noChangeAspect="1" noMove="1" noResize="1" noEditPoints="1" noAdjustHandles="1" noChangeArrowheads="1" noChangeShapeType="1" noTextEdit="1"/>
              </p:cNvSpPr>
              <p:nvPr/>
            </p:nvSpPr>
            <p:spPr>
              <a:xfrm>
                <a:off x="959360" y="5547902"/>
                <a:ext cx="5311390" cy="543675"/>
              </a:xfrm>
              <a:prstGeom prst="rect">
                <a:avLst/>
              </a:prstGeom>
              <a:blipFill>
                <a:blip r:embed="rId15"/>
                <a:stretch>
                  <a:fillRect l="-1671"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D5C8ED8-3C2B-BC48-AC83-709E84A86BB5}"/>
                  </a:ext>
                </a:extLst>
              </p:cNvPr>
              <p:cNvSpPr/>
              <p:nvPr/>
            </p:nvSpPr>
            <p:spPr>
              <a:xfrm>
                <a:off x="6973091" y="187369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25" name="Rectangle 24">
                <a:extLst>
                  <a:ext uri="{FF2B5EF4-FFF2-40B4-BE49-F238E27FC236}">
                    <a16:creationId xmlns:a16="http://schemas.microsoft.com/office/drawing/2014/main" id="{DD5C8ED8-3C2B-BC48-AC83-709E84A86BB5}"/>
                  </a:ext>
                </a:extLst>
              </p:cNvPr>
              <p:cNvSpPr>
                <a:spLocks noRot="1" noChangeAspect="1" noMove="1" noResize="1" noEditPoints="1" noAdjustHandles="1" noChangeArrowheads="1" noChangeShapeType="1" noTextEdit="1"/>
              </p:cNvSpPr>
              <p:nvPr/>
            </p:nvSpPr>
            <p:spPr>
              <a:xfrm>
                <a:off x="6973091" y="1873695"/>
                <a:ext cx="1309914" cy="544177"/>
              </a:xfrm>
              <a:prstGeom prst="rect">
                <a:avLst/>
              </a:prstGeom>
              <a:blipFill>
                <a:blip r:embed="rId16"/>
                <a:stretch>
                  <a:fillRect/>
                </a:stretch>
              </a:blipFill>
              <a:ln w="12700">
                <a:solidFill>
                  <a:schemeClr val="tx1"/>
                </a:solid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7E5FDAD4-AF0C-F94C-BFDA-F165A8BCE6F3}"/>
              </a:ext>
            </a:extLst>
          </p:cNvPr>
          <p:cNvCxnSpPr>
            <a:cxnSpLocks/>
            <a:endCxn id="25" idx="1"/>
          </p:cNvCxnSpPr>
          <p:nvPr/>
        </p:nvCxnSpPr>
        <p:spPr>
          <a:xfrm>
            <a:off x="6645138" y="214578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5279C89-95FF-5140-B563-7B3F64A0DF8E}"/>
              </a:ext>
            </a:extLst>
          </p:cNvPr>
          <p:cNvCxnSpPr>
            <a:cxnSpLocks/>
            <a:stCxn id="25" idx="3"/>
          </p:cNvCxnSpPr>
          <p:nvPr/>
        </p:nvCxnSpPr>
        <p:spPr>
          <a:xfrm>
            <a:off x="8283005" y="214578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C7C5CB-B5F1-6F48-9A5C-5E5048FF3FD6}"/>
                  </a:ext>
                </a:extLst>
              </p:cNvPr>
              <p:cNvSpPr txBox="1"/>
              <p:nvPr/>
            </p:nvSpPr>
            <p:spPr>
              <a:xfrm>
                <a:off x="8913265" y="2715670"/>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28" name="TextBox 27">
                <a:extLst>
                  <a:ext uri="{FF2B5EF4-FFF2-40B4-BE49-F238E27FC236}">
                    <a16:creationId xmlns:a16="http://schemas.microsoft.com/office/drawing/2014/main" id="{3DC7C5CB-B5F1-6F48-9A5C-5E5048FF3FD6}"/>
                  </a:ext>
                </a:extLst>
              </p:cNvPr>
              <p:cNvSpPr txBox="1">
                <a:spLocks noRot="1" noChangeAspect="1" noMove="1" noResize="1" noEditPoints="1" noAdjustHandles="1" noChangeArrowheads="1" noChangeShapeType="1" noTextEdit="1"/>
              </p:cNvSpPr>
              <p:nvPr/>
            </p:nvSpPr>
            <p:spPr>
              <a:xfrm>
                <a:off x="8913265" y="2715670"/>
                <a:ext cx="289503" cy="299377"/>
              </a:xfrm>
              <a:prstGeom prst="rect">
                <a:avLst/>
              </a:prstGeom>
              <a:blipFill>
                <a:blip r:embed="rId17"/>
                <a:stretch>
                  <a:fillRect l="-12500"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E96BB7D-56A4-5644-9575-0015022D7AED}"/>
                  </a:ext>
                </a:extLst>
              </p:cNvPr>
              <p:cNvSpPr/>
              <p:nvPr/>
            </p:nvSpPr>
            <p:spPr>
              <a:xfrm>
                <a:off x="6973091" y="391755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29" name="Rectangle 28">
                <a:extLst>
                  <a:ext uri="{FF2B5EF4-FFF2-40B4-BE49-F238E27FC236}">
                    <a16:creationId xmlns:a16="http://schemas.microsoft.com/office/drawing/2014/main" id="{AE96BB7D-56A4-5644-9575-0015022D7AED}"/>
                  </a:ext>
                </a:extLst>
              </p:cNvPr>
              <p:cNvSpPr>
                <a:spLocks noRot="1" noChangeAspect="1" noMove="1" noResize="1" noEditPoints="1" noAdjustHandles="1" noChangeArrowheads="1" noChangeShapeType="1" noTextEdit="1"/>
              </p:cNvSpPr>
              <p:nvPr/>
            </p:nvSpPr>
            <p:spPr>
              <a:xfrm>
                <a:off x="6973091" y="3917555"/>
                <a:ext cx="1309914" cy="544177"/>
              </a:xfrm>
              <a:prstGeom prst="rect">
                <a:avLst/>
              </a:prstGeom>
              <a:blipFill>
                <a:blip r:embed="rId18"/>
                <a:stretch>
                  <a:fillRect/>
                </a:stretch>
              </a:blipFill>
              <a:ln w="12700">
                <a:solidFill>
                  <a:schemeClr val="tx1"/>
                </a:solid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F496F53D-24D2-F246-80D0-68218FFB543F}"/>
              </a:ext>
            </a:extLst>
          </p:cNvPr>
          <p:cNvCxnSpPr>
            <a:cxnSpLocks/>
            <a:endCxn id="29" idx="1"/>
          </p:cNvCxnSpPr>
          <p:nvPr/>
        </p:nvCxnSpPr>
        <p:spPr>
          <a:xfrm>
            <a:off x="6645138" y="418964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A0654E-9B44-E84D-9BDF-942B55D154B7}"/>
              </a:ext>
            </a:extLst>
          </p:cNvPr>
          <p:cNvCxnSpPr>
            <a:cxnSpLocks/>
            <a:stCxn id="29" idx="3"/>
          </p:cNvCxnSpPr>
          <p:nvPr/>
        </p:nvCxnSpPr>
        <p:spPr>
          <a:xfrm>
            <a:off x="8283005" y="418964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CE1D21-F7C4-8844-BB35-667E36FC4D0B}"/>
                  </a:ext>
                </a:extLst>
              </p:cNvPr>
              <p:cNvSpPr txBox="1"/>
              <p:nvPr/>
            </p:nvSpPr>
            <p:spPr>
              <a:xfrm>
                <a:off x="8913265" y="4759530"/>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32" name="TextBox 31">
                <a:extLst>
                  <a:ext uri="{FF2B5EF4-FFF2-40B4-BE49-F238E27FC236}">
                    <a16:creationId xmlns:a16="http://schemas.microsoft.com/office/drawing/2014/main" id="{DACE1D21-F7C4-8844-BB35-667E36FC4D0B}"/>
                  </a:ext>
                </a:extLst>
              </p:cNvPr>
              <p:cNvSpPr txBox="1">
                <a:spLocks noRot="1" noChangeAspect="1" noMove="1" noResize="1" noEditPoints="1" noAdjustHandles="1" noChangeArrowheads="1" noChangeShapeType="1" noTextEdit="1"/>
              </p:cNvSpPr>
              <p:nvPr/>
            </p:nvSpPr>
            <p:spPr>
              <a:xfrm>
                <a:off x="8913265" y="4759530"/>
                <a:ext cx="289503" cy="299121"/>
              </a:xfrm>
              <a:prstGeom prst="rect">
                <a:avLst/>
              </a:prstGeom>
              <a:blipFill>
                <a:blip r:embed="rId19"/>
                <a:stretch>
                  <a:fillRect l="-12500"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96C0DD-0BFE-E44A-ACDC-E178249C4800}"/>
                  </a:ext>
                </a:extLst>
              </p:cNvPr>
              <p:cNvSpPr txBox="1"/>
              <p:nvPr/>
            </p:nvSpPr>
            <p:spPr>
              <a:xfrm>
                <a:off x="891326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3" name="TextBox 32">
                <a:extLst>
                  <a:ext uri="{FF2B5EF4-FFF2-40B4-BE49-F238E27FC236}">
                    <a16:creationId xmlns:a16="http://schemas.microsoft.com/office/drawing/2014/main" id="{D896C0DD-0BFE-E44A-ACDC-E178249C4800}"/>
                  </a:ext>
                </a:extLst>
              </p:cNvPr>
              <p:cNvSpPr txBox="1">
                <a:spLocks noRot="1" noChangeAspect="1" noMove="1" noResize="1" noEditPoints="1" noAdjustHandles="1" noChangeArrowheads="1" noChangeShapeType="1" noTextEdit="1"/>
              </p:cNvSpPr>
              <p:nvPr/>
            </p:nvSpPr>
            <p:spPr>
              <a:xfrm>
                <a:off x="8913265" y="3039122"/>
                <a:ext cx="301365" cy="615553"/>
              </a:xfrm>
              <a:prstGeom prst="rect">
                <a:avLst/>
              </a:prstGeom>
              <a:blipFill>
                <a:blip r:embed="rId12"/>
                <a:stretch>
                  <a:fillRect l="-28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79ED03C-688C-234C-ABBE-28E649BE8137}"/>
                  </a:ext>
                </a:extLst>
              </p:cNvPr>
              <p:cNvSpPr txBox="1"/>
              <p:nvPr/>
            </p:nvSpPr>
            <p:spPr>
              <a:xfrm>
                <a:off x="7508332"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279ED03C-688C-234C-ABBE-28E649BE8137}"/>
                  </a:ext>
                </a:extLst>
              </p:cNvPr>
              <p:cNvSpPr txBox="1">
                <a:spLocks noRot="1" noChangeAspect="1" noMove="1" noResize="1" noEditPoints="1" noAdjustHandles="1" noChangeArrowheads="1" noChangeShapeType="1" noTextEdit="1"/>
              </p:cNvSpPr>
              <p:nvPr/>
            </p:nvSpPr>
            <p:spPr>
              <a:xfrm>
                <a:off x="7508332" y="3039122"/>
                <a:ext cx="301365" cy="615553"/>
              </a:xfrm>
              <a:prstGeom prst="rect">
                <a:avLst/>
              </a:prstGeom>
              <a:blipFill>
                <a:blip r:embed="rId13"/>
                <a:stretch>
                  <a:fillRect l="-33333" r="-33333" b="-8163"/>
                </a:stretch>
              </a:blipFill>
            </p:spPr>
            <p:txBody>
              <a:bodyPr/>
              <a:lstStyle/>
              <a:p>
                <a:r>
                  <a:rPr lang="en-US">
                    <a:noFill/>
                  </a:rPr>
                  <a:t> </a:t>
                </a:r>
              </a:p>
            </p:txBody>
          </p:sp>
        </mc:Fallback>
      </mc:AlternateContent>
      <p:pic>
        <p:nvPicPr>
          <p:cNvPr id="35" name="Picture 34" descr="A picture containing fruit, custard apple, white, decorated&#10;&#10;Description automatically generated">
            <a:extLst>
              <a:ext uri="{FF2B5EF4-FFF2-40B4-BE49-F238E27FC236}">
                <a16:creationId xmlns:a16="http://schemas.microsoft.com/office/drawing/2014/main" id="{2719C153-6BA2-A846-AB7B-2501E40333FF}"/>
              </a:ext>
            </a:extLst>
          </p:cNvPr>
          <p:cNvPicPr>
            <a:picLocks noChangeAspect="1"/>
          </p:cNvPicPr>
          <p:nvPr/>
        </p:nvPicPr>
        <p:blipFill>
          <a:blip r:embed="rId20"/>
          <a:stretch>
            <a:fillRect/>
          </a:stretch>
        </p:blipFill>
        <p:spPr>
          <a:xfrm>
            <a:off x="8611930" y="1575898"/>
            <a:ext cx="850400" cy="1139773"/>
          </a:xfrm>
          <a:prstGeom prst="rect">
            <a:avLst/>
          </a:prstGeom>
          <a:ln w="57150">
            <a:solidFill>
              <a:schemeClr val="accent2"/>
            </a:solidFill>
          </a:ln>
        </p:spPr>
      </p:pic>
      <p:pic>
        <p:nvPicPr>
          <p:cNvPr id="36" name="Picture 35" descr="A picture containing fruit, custard apple, white, decorated&#10;&#10;Description automatically generated">
            <a:extLst>
              <a:ext uri="{FF2B5EF4-FFF2-40B4-BE49-F238E27FC236}">
                <a16:creationId xmlns:a16="http://schemas.microsoft.com/office/drawing/2014/main" id="{C398C48A-F586-F24B-A526-ED64BD681BF6}"/>
              </a:ext>
            </a:extLst>
          </p:cNvPr>
          <p:cNvPicPr>
            <a:picLocks noChangeAspect="1"/>
          </p:cNvPicPr>
          <p:nvPr/>
        </p:nvPicPr>
        <p:blipFill>
          <a:blip r:embed="rId20"/>
          <a:stretch>
            <a:fillRect/>
          </a:stretch>
        </p:blipFill>
        <p:spPr>
          <a:xfrm>
            <a:off x="8611930" y="3619758"/>
            <a:ext cx="850400" cy="1139773"/>
          </a:xfrm>
          <a:prstGeom prst="rect">
            <a:avLst/>
          </a:prstGeom>
          <a:ln w="57150">
            <a:solidFill>
              <a:schemeClr val="accent2"/>
            </a:solidFill>
          </a:ln>
        </p:spPr>
      </p:pic>
      <p:sp>
        <p:nvSpPr>
          <p:cNvPr id="37" name="TextBox 36">
            <a:extLst>
              <a:ext uri="{FF2B5EF4-FFF2-40B4-BE49-F238E27FC236}">
                <a16:creationId xmlns:a16="http://schemas.microsoft.com/office/drawing/2014/main" id="{B1D9340C-3E1A-7B4C-854F-1A87DEF9E132}"/>
              </a:ext>
            </a:extLst>
          </p:cNvPr>
          <p:cNvSpPr txBox="1"/>
          <p:nvPr/>
        </p:nvSpPr>
        <p:spPr>
          <a:xfrm>
            <a:off x="8110740" y="1167689"/>
            <a:ext cx="1840376" cy="369332"/>
          </a:xfrm>
          <a:prstGeom prst="rect">
            <a:avLst/>
          </a:prstGeom>
          <a:noFill/>
        </p:spPr>
        <p:txBody>
          <a:bodyPr wrap="none" rtlCol="0">
            <a:spAutoFit/>
          </a:bodyPr>
          <a:lstStyle/>
          <a:p>
            <a:pPr algn="ctr"/>
            <a:r>
              <a:rPr lang="en-US" dirty="0"/>
              <a:t>Harmonized Scans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E13981-4AB4-A64D-AA6D-1E3DA4BEDD0D}"/>
                  </a:ext>
                </a:extLst>
              </p:cNvPr>
              <p:cNvSpPr txBox="1"/>
              <p:nvPr/>
            </p:nvSpPr>
            <p:spPr>
              <a:xfrm>
                <a:off x="4558931" y="4616765"/>
                <a:ext cx="1729127"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a:latin typeface="Cambria Math" panose="02040503050406030204" pitchFamily="18" charset="0"/>
                            </a:rPr>
                            <m:t>𝐙</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38" name="TextBox 37">
                <a:extLst>
                  <a:ext uri="{FF2B5EF4-FFF2-40B4-BE49-F238E27FC236}">
                    <a16:creationId xmlns:a16="http://schemas.microsoft.com/office/drawing/2014/main" id="{37E13981-4AB4-A64D-AA6D-1E3DA4BEDD0D}"/>
                  </a:ext>
                </a:extLst>
              </p:cNvPr>
              <p:cNvSpPr txBox="1">
                <a:spLocks noRot="1" noChangeAspect="1" noMove="1" noResize="1" noEditPoints="1" noAdjustHandles="1" noChangeArrowheads="1" noChangeShapeType="1" noTextEdit="1"/>
              </p:cNvSpPr>
              <p:nvPr/>
            </p:nvSpPr>
            <p:spPr>
              <a:xfrm>
                <a:off x="4558931" y="4616765"/>
                <a:ext cx="1729127" cy="319831"/>
              </a:xfrm>
              <a:prstGeom prst="rect">
                <a:avLst/>
              </a:prstGeom>
              <a:blipFill>
                <a:blip r:embed="rId21"/>
                <a:stretch>
                  <a:fillRect l="-730" b="-11538"/>
                </a:stretch>
              </a:blipFill>
            </p:spPr>
            <p:txBody>
              <a:bodyPr/>
              <a:lstStyle/>
              <a:p>
                <a:r>
                  <a:rPr lang="en-US">
                    <a:noFill/>
                  </a:rPr>
                  <a:t> </a:t>
                </a:r>
              </a:p>
            </p:txBody>
          </p:sp>
        </mc:Fallback>
      </mc:AlternateContent>
      <p:sp>
        <p:nvSpPr>
          <p:cNvPr id="39" name="Title 1">
            <a:extLst>
              <a:ext uri="{FF2B5EF4-FFF2-40B4-BE49-F238E27FC236}">
                <a16:creationId xmlns:a16="http://schemas.microsoft.com/office/drawing/2014/main" id="{4C975711-1672-4841-9DD8-692EF610371C}"/>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Training: Step 2</a:t>
            </a:r>
            <a:endParaRPr 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2132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4F3616-4834-534F-BD04-ACFB37C9764E}"/>
              </a:ext>
            </a:extLst>
          </p:cNvPr>
          <p:cNvSpPr txBox="1"/>
          <p:nvPr/>
        </p:nvSpPr>
        <p:spPr>
          <a:xfrm>
            <a:off x="835220" y="1169078"/>
            <a:ext cx="1196161" cy="369332"/>
          </a:xfrm>
          <a:prstGeom prst="rect">
            <a:avLst/>
          </a:prstGeom>
          <a:noFill/>
        </p:spPr>
        <p:txBody>
          <a:bodyPr wrap="none" rtlCol="0">
            <a:spAutoFit/>
          </a:bodyPr>
          <a:lstStyle/>
          <a:p>
            <a:pPr algn="ctr"/>
            <a:r>
              <a:rPr lang="en-US" dirty="0"/>
              <a:t>Input Scans</a:t>
            </a:r>
          </a:p>
        </p:txBody>
      </p:sp>
      <p:sp>
        <p:nvSpPr>
          <p:cNvPr id="6" name="TextBox 5">
            <a:extLst>
              <a:ext uri="{FF2B5EF4-FFF2-40B4-BE49-F238E27FC236}">
                <a16:creationId xmlns:a16="http://schemas.microsoft.com/office/drawing/2014/main" id="{B8CF8440-2762-D64D-8CAF-D3D6AB0AA963}"/>
              </a:ext>
            </a:extLst>
          </p:cNvPr>
          <p:cNvSpPr txBox="1"/>
          <p:nvPr/>
        </p:nvSpPr>
        <p:spPr>
          <a:xfrm>
            <a:off x="4276316" y="1169078"/>
            <a:ext cx="1880002" cy="369332"/>
          </a:xfrm>
          <a:prstGeom prst="rect">
            <a:avLst/>
          </a:prstGeom>
          <a:noFill/>
        </p:spPr>
        <p:txBody>
          <a:bodyPr wrap="none" rtlCol="0">
            <a:spAutoFit/>
          </a:bodyPr>
          <a:lstStyle/>
          <a:p>
            <a:pPr algn="ctr"/>
            <a:r>
              <a:rPr lang="en-US" dirty="0"/>
              <a:t>Latent Embeddings</a:t>
            </a:r>
          </a:p>
        </p:txBody>
      </p:sp>
      <p:pic>
        <p:nvPicPr>
          <p:cNvPr id="7" name="Picture 6" descr="A picture containing fruit, custard apple&#10;&#10;Description automatically generated">
            <a:extLst>
              <a:ext uri="{FF2B5EF4-FFF2-40B4-BE49-F238E27FC236}">
                <a16:creationId xmlns:a16="http://schemas.microsoft.com/office/drawing/2014/main" id="{C0EC7A05-0963-444F-BE5C-3AF2E8D06DCF}"/>
              </a:ext>
            </a:extLst>
          </p:cNvPr>
          <p:cNvPicPr>
            <a:picLocks noChangeAspect="1"/>
          </p:cNvPicPr>
          <p:nvPr/>
        </p:nvPicPr>
        <p:blipFill>
          <a:blip r:embed="rId3"/>
          <a:stretch>
            <a:fillRect/>
          </a:stretch>
        </p:blipFill>
        <p:spPr>
          <a:xfrm>
            <a:off x="1002765" y="1577321"/>
            <a:ext cx="868398" cy="1139773"/>
          </a:xfrm>
          <a:prstGeom prst="rect">
            <a:avLst/>
          </a:prstGeom>
        </p:spPr>
      </p:pic>
      <p:pic>
        <p:nvPicPr>
          <p:cNvPr id="8" name="Picture 7" descr="A picture containing posing, staring&#10;&#10;Description automatically generated">
            <a:extLst>
              <a:ext uri="{FF2B5EF4-FFF2-40B4-BE49-F238E27FC236}">
                <a16:creationId xmlns:a16="http://schemas.microsoft.com/office/drawing/2014/main" id="{3704EDA7-4076-CE48-ACEC-FE1EE4A4A4C4}"/>
              </a:ext>
            </a:extLst>
          </p:cNvPr>
          <p:cNvPicPr>
            <a:picLocks noChangeAspect="1"/>
          </p:cNvPicPr>
          <p:nvPr/>
        </p:nvPicPr>
        <p:blipFill>
          <a:blip r:embed="rId4"/>
          <a:stretch>
            <a:fillRect/>
          </a:stretch>
        </p:blipFill>
        <p:spPr>
          <a:xfrm>
            <a:off x="3837955" y="1730319"/>
            <a:ext cx="2687263" cy="83093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31AA5A-EE6E-1542-A79D-64D1ABEDAEF3}"/>
                  </a:ext>
                </a:extLst>
              </p:cNvPr>
              <p:cNvSpPr txBox="1"/>
              <p:nvPr/>
            </p:nvSpPr>
            <p:spPr>
              <a:xfrm>
                <a:off x="1313099" y="2715671"/>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9" name="TextBox 8">
                <a:extLst>
                  <a:ext uri="{FF2B5EF4-FFF2-40B4-BE49-F238E27FC236}">
                    <a16:creationId xmlns:a16="http://schemas.microsoft.com/office/drawing/2014/main" id="{7531AA5A-EE6E-1542-A79D-64D1ABEDAEF3}"/>
                  </a:ext>
                </a:extLst>
              </p:cNvPr>
              <p:cNvSpPr txBox="1">
                <a:spLocks noRot="1" noChangeAspect="1" noMove="1" noResize="1" noEditPoints="1" noAdjustHandles="1" noChangeArrowheads="1" noChangeShapeType="1" noTextEdit="1"/>
              </p:cNvSpPr>
              <p:nvPr/>
            </p:nvSpPr>
            <p:spPr>
              <a:xfrm>
                <a:off x="1313099" y="2715671"/>
                <a:ext cx="289503" cy="299377"/>
              </a:xfrm>
              <a:prstGeom prst="rect">
                <a:avLst/>
              </a:prstGeom>
              <a:blipFill>
                <a:blip r:embed="rId5"/>
                <a:stretch>
                  <a:fillRect l="-16667"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13F652C-6A99-9442-844A-675EF2A685F0}"/>
                  </a:ext>
                </a:extLst>
              </p:cNvPr>
              <p:cNvSpPr/>
              <p:nvPr/>
            </p:nvSpPr>
            <p:spPr>
              <a:xfrm>
                <a:off x="2199116" y="187369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10" name="Rectangle 9">
                <a:extLst>
                  <a:ext uri="{FF2B5EF4-FFF2-40B4-BE49-F238E27FC236}">
                    <a16:creationId xmlns:a16="http://schemas.microsoft.com/office/drawing/2014/main" id="{213F652C-6A99-9442-844A-675EF2A685F0}"/>
                  </a:ext>
                </a:extLst>
              </p:cNvPr>
              <p:cNvSpPr>
                <a:spLocks noRot="1" noChangeAspect="1" noMove="1" noResize="1" noEditPoints="1" noAdjustHandles="1" noChangeArrowheads="1" noChangeShapeType="1" noTextEdit="1"/>
              </p:cNvSpPr>
              <p:nvPr/>
            </p:nvSpPr>
            <p:spPr>
              <a:xfrm>
                <a:off x="2199116" y="1873695"/>
                <a:ext cx="1310887" cy="544177"/>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8124E5B-D3CC-4D48-865F-F56DF655BCC4}"/>
              </a:ext>
            </a:extLst>
          </p:cNvPr>
          <p:cNvCxnSpPr>
            <a:cxnSpLocks/>
            <a:stCxn id="7" idx="3"/>
            <a:endCxn id="10" idx="1"/>
          </p:cNvCxnSpPr>
          <p:nvPr/>
        </p:nvCxnSpPr>
        <p:spPr>
          <a:xfrm flipV="1">
            <a:off x="1871163" y="214578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22AE85D-7CF7-1C43-96CF-EA4383F7DF95}"/>
              </a:ext>
            </a:extLst>
          </p:cNvPr>
          <p:cNvCxnSpPr>
            <a:cxnSpLocks/>
            <a:stCxn id="10" idx="3"/>
            <a:endCxn id="8" idx="1"/>
          </p:cNvCxnSpPr>
          <p:nvPr/>
        </p:nvCxnSpPr>
        <p:spPr>
          <a:xfrm>
            <a:off x="3510003" y="214578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2A51D5C-9BCD-D64F-9FC0-A9EC35582ED5}"/>
                  </a:ext>
                </a:extLst>
              </p:cNvPr>
              <p:cNvSpPr txBox="1"/>
              <p:nvPr/>
            </p:nvSpPr>
            <p:spPr>
              <a:xfrm>
                <a:off x="4439011" y="2572905"/>
                <a:ext cx="1671098"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a:latin typeface="Cambria Math" panose="02040503050406030204" pitchFamily="18" charset="0"/>
                            </a:rPr>
                            <m:t>𝐙</m:t>
                          </m:r>
                        </m:e>
                        <m:sub>
                          <m:r>
                            <a:rPr lang="en-US" sz="1600">
                              <a:latin typeface="Cambria Math" panose="02040503050406030204" pitchFamily="18" charset="0"/>
                            </a:rPr>
                            <m:t>1</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i="1">
                                  <a:latin typeface="Cambria Math" panose="02040503050406030204" pitchFamily="18" charset="0"/>
                                </a:rPr>
                                <m:t>1,</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13" name="TextBox 12">
                <a:extLst>
                  <a:ext uri="{FF2B5EF4-FFF2-40B4-BE49-F238E27FC236}">
                    <a16:creationId xmlns:a16="http://schemas.microsoft.com/office/drawing/2014/main" id="{92A51D5C-9BCD-D64F-9FC0-A9EC35582ED5}"/>
                  </a:ext>
                </a:extLst>
              </p:cNvPr>
              <p:cNvSpPr txBox="1">
                <a:spLocks noRot="1" noChangeAspect="1" noMove="1" noResize="1" noEditPoints="1" noAdjustHandles="1" noChangeArrowheads="1" noChangeShapeType="1" noTextEdit="1"/>
              </p:cNvSpPr>
              <p:nvPr/>
            </p:nvSpPr>
            <p:spPr>
              <a:xfrm>
                <a:off x="4439011" y="2572905"/>
                <a:ext cx="1671098" cy="319831"/>
              </a:xfrm>
              <a:prstGeom prst="rect">
                <a:avLst/>
              </a:prstGeom>
              <a:blipFill>
                <a:blip r:embed="rId7"/>
                <a:stretch>
                  <a:fillRect l="-2273" b="-3704"/>
                </a:stretch>
              </a:blipFill>
            </p:spPr>
            <p:txBody>
              <a:bodyPr/>
              <a:lstStyle/>
              <a:p>
                <a:r>
                  <a:rPr lang="en-US">
                    <a:noFill/>
                  </a:rPr>
                  <a:t> </a:t>
                </a:r>
              </a:p>
            </p:txBody>
          </p:sp>
        </mc:Fallback>
      </mc:AlternateContent>
      <p:pic>
        <p:nvPicPr>
          <p:cNvPr id="14" name="Picture 13" descr="A picture containing fruit, custard apple&#10;&#10;Description automatically generated">
            <a:extLst>
              <a:ext uri="{FF2B5EF4-FFF2-40B4-BE49-F238E27FC236}">
                <a16:creationId xmlns:a16="http://schemas.microsoft.com/office/drawing/2014/main" id="{E355D5EA-9C52-0346-BF0F-FDF0CF4CC003}"/>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1002765" y="3621181"/>
            <a:ext cx="868398" cy="1139773"/>
          </a:xfrm>
          <a:prstGeom prst="rect">
            <a:avLst/>
          </a:prstGeom>
        </p:spPr>
      </p:pic>
      <p:pic>
        <p:nvPicPr>
          <p:cNvPr id="15" name="Picture 14" descr="A picture containing posing, staring&#10;&#10;Description automatically generated">
            <a:extLst>
              <a:ext uri="{FF2B5EF4-FFF2-40B4-BE49-F238E27FC236}">
                <a16:creationId xmlns:a16="http://schemas.microsoft.com/office/drawing/2014/main" id="{FA5FB6F1-C749-0942-9230-3197AEDB9E7A}"/>
              </a:ext>
            </a:extLst>
          </p:cNvPr>
          <p:cNvPicPr>
            <a:picLocks noChangeAspect="1"/>
          </p:cNvPicPr>
          <p:nvPr/>
        </p:nvPicPr>
        <p:blipFill>
          <a:blip r:embed="rId4"/>
          <a:stretch>
            <a:fillRect/>
          </a:stretch>
        </p:blipFill>
        <p:spPr>
          <a:xfrm>
            <a:off x="3837955" y="3774179"/>
            <a:ext cx="2687263" cy="83093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7EBF96D-123D-C34E-B08C-828CEC0F6EAA}"/>
                  </a:ext>
                </a:extLst>
              </p:cNvPr>
              <p:cNvSpPr txBox="1"/>
              <p:nvPr/>
            </p:nvSpPr>
            <p:spPr>
              <a:xfrm>
                <a:off x="1313099" y="4759531"/>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𝑋</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16" name="TextBox 15">
                <a:extLst>
                  <a:ext uri="{FF2B5EF4-FFF2-40B4-BE49-F238E27FC236}">
                    <a16:creationId xmlns:a16="http://schemas.microsoft.com/office/drawing/2014/main" id="{77EBF96D-123D-C34E-B08C-828CEC0F6EAA}"/>
                  </a:ext>
                </a:extLst>
              </p:cNvPr>
              <p:cNvSpPr txBox="1">
                <a:spLocks noRot="1" noChangeAspect="1" noMove="1" noResize="1" noEditPoints="1" noAdjustHandles="1" noChangeArrowheads="1" noChangeShapeType="1" noTextEdit="1"/>
              </p:cNvSpPr>
              <p:nvPr/>
            </p:nvSpPr>
            <p:spPr>
              <a:xfrm>
                <a:off x="1313099" y="4759531"/>
                <a:ext cx="289503" cy="299121"/>
              </a:xfrm>
              <a:prstGeom prst="rect">
                <a:avLst/>
              </a:prstGeom>
              <a:blipFill>
                <a:blip r:embed="rId10"/>
                <a:stretch>
                  <a:fillRect l="-16667"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1B47CE3-8B72-F34C-92D9-8CDBF7D8A2B7}"/>
                  </a:ext>
                </a:extLst>
              </p:cNvPr>
              <p:cNvSpPr/>
              <p:nvPr/>
            </p:nvSpPr>
            <p:spPr>
              <a:xfrm>
                <a:off x="2199116" y="3917555"/>
                <a:ext cx="1310887"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𝐸𝑛</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17" name="Rectangle 16">
                <a:extLst>
                  <a:ext uri="{FF2B5EF4-FFF2-40B4-BE49-F238E27FC236}">
                    <a16:creationId xmlns:a16="http://schemas.microsoft.com/office/drawing/2014/main" id="{B1B47CE3-8B72-F34C-92D9-8CDBF7D8A2B7}"/>
                  </a:ext>
                </a:extLst>
              </p:cNvPr>
              <p:cNvSpPr>
                <a:spLocks noRot="1" noChangeAspect="1" noMove="1" noResize="1" noEditPoints="1" noAdjustHandles="1" noChangeArrowheads="1" noChangeShapeType="1" noTextEdit="1"/>
              </p:cNvSpPr>
              <p:nvPr/>
            </p:nvSpPr>
            <p:spPr>
              <a:xfrm>
                <a:off x="2199116" y="3917555"/>
                <a:ext cx="1310887" cy="544177"/>
              </a:xfrm>
              <a:prstGeom prst="rect">
                <a:avLst/>
              </a:prstGeom>
              <a:blipFill>
                <a:blip r:embed="rId11"/>
                <a:stretch>
                  <a:fillRect/>
                </a:stretch>
              </a:blipFill>
              <a:ln w="12700">
                <a:solidFill>
                  <a:schemeClr val="tx1"/>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DC4B773-280C-FF41-9317-0330A1D33BD1}"/>
              </a:ext>
            </a:extLst>
          </p:cNvPr>
          <p:cNvCxnSpPr>
            <a:cxnSpLocks/>
            <a:stCxn id="14" idx="3"/>
            <a:endCxn id="17" idx="1"/>
          </p:cNvCxnSpPr>
          <p:nvPr/>
        </p:nvCxnSpPr>
        <p:spPr>
          <a:xfrm flipV="1">
            <a:off x="1871163" y="4189644"/>
            <a:ext cx="327952" cy="1423"/>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C1140DE-8EB6-5549-8778-875CC7DD6EE7}"/>
              </a:ext>
            </a:extLst>
          </p:cNvPr>
          <p:cNvCxnSpPr>
            <a:cxnSpLocks/>
            <a:stCxn id="17" idx="3"/>
            <a:endCxn id="15" idx="1"/>
          </p:cNvCxnSpPr>
          <p:nvPr/>
        </p:nvCxnSpPr>
        <p:spPr>
          <a:xfrm>
            <a:off x="3510003" y="4189644"/>
            <a:ext cx="327952"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1C8FE5B-C1B5-3944-B98C-79709FAC9906}"/>
                  </a:ext>
                </a:extLst>
              </p:cNvPr>
              <p:cNvSpPr txBox="1"/>
              <p:nvPr/>
            </p:nvSpPr>
            <p:spPr>
              <a:xfrm>
                <a:off x="4439011" y="4616765"/>
                <a:ext cx="1729127" cy="319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a:latin typeface="Cambria Math" panose="02040503050406030204" pitchFamily="18" charset="0"/>
                            </a:rPr>
                            <m:t>𝐙</m:t>
                          </m:r>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r>
                        <a:rPr lang="en-US" sz="1600" b="1">
                          <a:latin typeface="Cambria Math" panose="02040503050406030204" pitchFamily="18" charset="0"/>
                        </a:rPr>
                        <m:t>=</m:t>
                      </m:r>
                      <m:d>
                        <m:dPr>
                          <m:begChr m:val="["/>
                          <m:endChr m:val="]"/>
                          <m:ctrlPr>
                            <a:rPr lang="en-US" sz="1600" b="1"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,1</m:t>
                              </m:r>
                            </m:sub>
                            <m:sup>
                              <m:r>
                                <a:rPr lang="en-US" sz="1600" i="1">
                                  <a:latin typeface="Cambria Math" panose="02040503050406030204" pitchFamily="18" charset="0"/>
                                </a:rPr>
                                <m:t>𝑗</m:t>
                              </m:r>
                            </m:sup>
                          </m:sSubSup>
                          <m:r>
                            <a:rPr lang="en-US" sz="1600" b="1"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𝑍</m:t>
                              </m:r>
                            </m:e>
                            <m:sub>
                              <m:r>
                                <a:rPr lang="en-US" sz="1600" b="0" i="1" smtClean="0">
                                  <a:latin typeface="Cambria Math" panose="02040503050406030204" pitchFamily="18" charset="0"/>
                                </a:rPr>
                                <m:t>4</m:t>
                              </m:r>
                              <m:r>
                                <a:rPr lang="en-US" sz="1600" i="1">
                                  <a:latin typeface="Cambria Math" panose="02040503050406030204" pitchFamily="18" charset="0"/>
                                </a:rPr>
                                <m:t>,</m:t>
                              </m:r>
                              <m:r>
                                <a:rPr lang="en-US" sz="1600" i="1">
                                  <a:latin typeface="Cambria Math" panose="02040503050406030204" pitchFamily="18" charset="0"/>
                                </a:rPr>
                                <m:t>𝐿</m:t>
                              </m:r>
                            </m:sub>
                            <m:sup>
                              <m:r>
                                <a:rPr lang="en-US" sz="1600" i="1">
                                  <a:latin typeface="Cambria Math" panose="02040503050406030204" pitchFamily="18" charset="0"/>
                                </a:rPr>
                                <m:t>𝑗</m:t>
                              </m:r>
                            </m:sup>
                          </m:sSubSup>
                        </m:e>
                      </m:d>
                    </m:oMath>
                  </m:oMathPara>
                </a14:m>
                <a:endParaRPr lang="en-US" sz="1600" dirty="0"/>
              </a:p>
            </p:txBody>
          </p:sp>
        </mc:Choice>
        <mc:Fallback xmlns="">
          <p:sp>
            <p:nvSpPr>
              <p:cNvPr id="20" name="TextBox 19">
                <a:extLst>
                  <a:ext uri="{FF2B5EF4-FFF2-40B4-BE49-F238E27FC236}">
                    <a16:creationId xmlns:a16="http://schemas.microsoft.com/office/drawing/2014/main" id="{71C8FE5B-C1B5-3944-B98C-79709FAC9906}"/>
                  </a:ext>
                </a:extLst>
              </p:cNvPr>
              <p:cNvSpPr txBox="1">
                <a:spLocks noRot="1" noChangeAspect="1" noMove="1" noResize="1" noEditPoints="1" noAdjustHandles="1" noChangeArrowheads="1" noChangeShapeType="1" noTextEdit="1"/>
              </p:cNvSpPr>
              <p:nvPr/>
            </p:nvSpPr>
            <p:spPr>
              <a:xfrm>
                <a:off x="4439011" y="4616765"/>
                <a:ext cx="1729127" cy="319831"/>
              </a:xfrm>
              <a:prstGeom prst="rect">
                <a:avLst/>
              </a:prstGeom>
              <a:blipFill>
                <a:blip r:embed="rId12"/>
                <a:stretch>
                  <a:fillRect l="-730"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F616086-A19D-824C-BF79-98EF7DE0B404}"/>
                  </a:ext>
                </a:extLst>
              </p:cNvPr>
              <p:cNvSpPr txBox="1"/>
              <p:nvPr/>
            </p:nvSpPr>
            <p:spPr>
              <a:xfrm>
                <a:off x="1313099"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1" name="TextBox 20">
                <a:extLst>
                  <a:ext uri="{FF2B5EF4-FFF2-40B4-BE49-F238E27FC236}">
                    <a16:creationId xmlns:a16="http://schemas.microsoft.com/office/drawing/2014/main" id="{4F616086-A19D-824C-BF79-98EF7DE0B404}"/>
                  </a:ext>
                </a:extLst>
              </p:cNvPr>
              <p:cNvSpPr txBox="1">
                <a:spLocks noRot="1" noChangeAspect="1" noMove="1" noResize="1" noEditPoints="1" noAdjustHandles="1" noChangeArrowheads="1" noChangeShapeType="1" noTextEdit="1"/>
              </p:cNvSpPr>
              <p:nvPr/>
            </p:nvSpPr>
            <p:spPr>
              <a:xfrm>
                <a:off x="1313099" y="3039122"/>
                <a:ext cx="301365" cy="615553"/>
              </a:xfrm>
              <a:prstGeom prst="rect">
                <a:avLst/>
              </a:prstGeom>
              <a:blipFill>
                <a:blip r:embed="rId13"/>
                <a:stretch>
                  <a:fillRect l="-28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5D6A777-612E-C643-88EB-0BF267879D4C}"/>
                  </a:ext>
                </a:extLst>
              </p:cNvPr>
              <p:cNvSpPr txBox="1"/>
              <p:nvPr/>
            </p:nvSpPr>
            <p:spPr>
              <a:xfrm>
                <a:off x="506138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2" name="TextBox 21">
                <a:extLst>
                  <a:ext uri="{FF2B5EF4-FFF2-40B4-BE49-F238E27FC236}">
                    <a16:creationId xmlns:a16="http://schemas.microsoft.com/office/drawing/2014/main" id="{25D6A777-612E-C643-88EB-0BF267879D4C}"/>
                  </a:ext>
                </a:extLst>
              </p:cNvPr>
              <p:cNvSpPr txBox="1">
                <a:spLocks noRot="1" noChangeAspect="1" noMove="1" noResize="1" noEditPoints="1" noAdjustHandles="1" noChangeArrowheads="1" noChangeShapeType="1" noTextEdit="1"/>
              </p:cNvSpPr>
              <p:nvPr/>
            </p:nvSpPr>
            <p:spPr>
              <a:xfrm>
                <a:off x="5061385" y="3039122"/>
                <a:ext cx="301365" cy="615553"/>
              </a:xfrm>
              <a:prstGeom prst="rect">
                <a:avLst/>
              </a:prstGeom>
              <a:blipFill>
                <a:blip r:embed="rId14"/>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8706F4E-E171-984C-8B24-A9A53119FD32}"/>
                  </a:ext>
                </a:extLst>
              </p:cNvPr>
              <p:cNvSpPr txBox="1"/>
              <p:nvPr/>
            </p:nvSpPr>
            <p:spPr>
              <a:xfrm>
                <a:off x="2734358"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23" name="TextBox 22">
                <a:extLst>
                  <a:ext uri="{FF2B5EF4-FFF2-40B4-BE49-F238E27FC236}">
                    <a16:creationId xmlns:a16="http://schemas.microsoft.com/office/drawing/2014/main" id="{B8706F4E-E171-984C-8B24-A9A53119FD32}"/>
                  </a:ext>
                </a:extLst>
              </p:cNvPr>
              <p:cNvSpPr txBox="1">
                <a:spLocks noRot="1" noChangeAspect="1" noMove="1" noResize="1" noEditPoints="1" noAdjustHandles="1" noChangeArrowheads="1" noChangeShapeType="1" noTextEdit="1"/>
              </p:cNvSpPr>
              <p:nvPr/>
            </p:nvSpPr>
            <p:spPr>
              <a:xfrm>
                <a:off x="2734358" y="3039122"/>
                <a:ext cx="301365" cy="615553"/>
              </a:xfrm>
              <a:prstGeom prst="rect">
                <a:avLst/>
              </a:prstGeom>
              <a:blipFill>
                <a:blip r:embed="rId14"/>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0536248-9ABA-A841-997D-0BB2C0AC2C7A}"/>
                  </a:ext>
                </a:extLst>
              </p:cNvPr>
              <p:cNvSpPr txBox="1"/>
              <p:nvPr/>
            </p:nvSpPr>
            <p:spPr>
              <a:xfrm>
                <a:off x="839440" y="5416621"/>
                <a:ext cx="7968720" cy="1323439"/>
              </a:xfrm>
              <a:prstGeom prst="rect">
                <a:avLst/>
              </a:prstGeom>
              <a:noFill/>
            </p:spPr>
            <p:txBody>
              <a:bodyPr wrap="none" rtlCol="0">
                <a:spAutoFit/>
              </a:bodyPr>
              <a:lstStyle/>
              <a:p>
                <a:r>
                  <a:rPr lang="en-US" sz="2000" dirty="0"/>
                  <a:t>Harmonize outputs: </a:t>
                </a:r>
              </a:p>
              <a:p>
                <a:pPr marL="457200" indent="-457200">
                  <a:buAutoNum type="arabicPeriod"/>
                </a:pPr>
                <a:r>
                  <a:rPr lang="en-US" sz="2000" dirty="0">
                    <a:solidFill>
                      <a:schemeClr val="accent2"/>
                    </a:solidFill>
                  </a:rPr>
                  <a:t>Harmonize</a:t>
                </a:r>
                <a:r>
                  <a:rPr lang="en-US" sz="2000" dirty="0"/>
                  <a:t> via </a:t>
                </a:r>
                <a14:m>
                  <m:oMath xmlns:m="http://schemas.openxmlformats.org/officeDocument/2006/math">
                    <m:sSub>
                      <m:sSubPr>
                        <m:ctrlPr>
                          <a:rPr lang="en-US" sz="2000" i="1">
                            <a:solidFill>
                              <a:schemeClr val="accent2"/>
                            </a:solidFill>
                            <a:latin typeface="Cambria Math" panose="02040503050406030204" pitchFamily="18" charset="0"/>
                            <a:ea typeface="Cambria Math" panose="02040503050406030204" pitchFamily="18" charset="0"/>
                          </a:rPr>
                        </m:ctrlPr>
                      </m:sSubPr>
                      <m:e>
                        <m:r>
                          <a:rPr lang="en-US" sz="2000" i="1">
                            <a:solidFill>
                              <a:schemeClr val="accent2"/>
                            </a:solidFill>
                            <a:latin typeface="Cambria Math" panose="02040503050406030204" pitchFamily="18" charset="0"/>
                            <a:ea typeface="Cambria Math" panose="02040503050406030204" pitchFamily="18" charset="0"/>
                          </a:rPr>
                          <m:t>ℒ</m:t>
                        </m:r>
                      </m:e>
                      <m:sub>
                        <m:r>
                          <a:rPr lang="en-US" sz="2000" i="1">
                            <a:solidFill>
                              <a:schemeClr val="accent2"/>
                            </a:solidFill>
                            <a:latin typeface="Cambria Math" panose="02040503050406030204" pitchFamily="18" charset="0"/>
                            <a:ea typeface="Cambria Math" panose="02040503050406030204" pitchFamily="18" charset="0"/>
                          </a:rPr>
                          <m:t>h𝑎𝑟𝑚</m:t>
                        </m:r>
                      </m:sub>
                    </m:sSub>
                  </m:oMath>
                </a14:m>
                <a:endParaRPr lang="en-US" sz="2000" dirty="0"/>
              </a:p>
              <a:p>
                <a:pPr marL="457200" indent="-457200">
                  <a:buAutoNum type="arabicPeriod"/>
                </a:pPr>
                <a:r>
                  <a:rPr lang="en-US" sz="2000" dirty="0"/>
                  <a:t>While </a:t>
                </a:r>
                <a:r>
                  <a:rPr lang="en-US" sz="2000" dirty="0">
                    <a:solidFill>
                      <a:schemeClr val="accent6"/>
                    </a:solidFill>
                  </a:rPr>
                  <a:t>not too different </a:t>
                </a:r>
                <a:r>
                  <a:rPr lang="en-US" sz="2000" dirty="0"/>
                  <a:t>from input slices via (weakly imposed) </a:t>
                </a:r>
                <a14:m>
                  <m:oMath xmlns:m="http://schemas.openxmlformats.org/officeDocument/2006/math">
                    <m:sSub>
                      <m:sSubPr>
                        <m:ctrlPr>
                          <a:rPr lang="en-US" sz="2000" i="1">
                            <a:solidFill>
                              <a:schemeClr val="accent6"/>
                            </a:solidFill>
                            <a:latin typeface="Cambria Math" panose="02040503050406030204" pitchFamily="18" charset="0"/>
                            <a:ea typeface="Cambria Math" panose="02040503050406030204" pitchFamily="18" charset="0"/>
                          </a:rPr>
                        </m:ctrlPr>
                      </m:sSubPr>
                      <m:e>
                        <m:r>
                          <a:rPr lang="en-US" sz="2000" i="1">
                            <a:solidFill>
                              <a:schemeClr val="accent6"/>
                            </a:solidFill>
                            <a:latin typeface="Cambria Math" panose="02040503050406030204" pitchFamily="18" charset="0"/>
                            <a:ea typeface="Cambria Math" panose="02040503050406030204" pitchFamily="18" charset="0"/>
                          </a:rPr>
                          <m:t>ℒ</m:t>
                        </m:r>
                      </m:e>
                      <m:sub>
                        <m:r>
                          <a:rPr lang="en-US" sz="2000" i="1">
                            <a:solidFill>
                              <a:schemeClr val="accent6"/>
                            </a:solidFill>
                            <a:latin typeface="Cambria Math" panose="02040503050406030204" pitchFamily="18" charset="0"/>
                            <a:ea typeface="Cambria Math" panose="02040503050406030204" pitchFamily="18" charset="0"/>
                          </a:rPr>
                          <m:t>𝑟𝑒𝑐𝑜𝑛</m:t>
                        </m:r>
                      </m:sub>
                    </m:sSub>
                  </m:oMath>
                </a14:m>
                <a:endParaRPr lang="en-US" sz="2000" dirty="0"/>
              </a:p>
              <a:p>
                <a:pPr marL="457200" indent="-457200">
                  <a:buFontTx/>
                  <a:buAutoNum type="arabicPeriod"/>
                </a:pPr>
                <a:r>
                  <a:rPr lang="en-US" sz="2000" dirty="0"/>
                  <a:t>By </a:t>
                </a:r>
                <a:r>
                  <a:rPr lang="en-US" sz="2000" dirty="0">
                    <a:solidFill>
                      <a:srgbClr val="4A86E9"/>
                    </a:solidFill>
                  </a:rPr>
                  <a:t>only</a:t>
                </a:r>
                <a:r>
                  <a:rPr lang="en-US" sz="2000" dirty="0"/>
                  <a:t> updating </a:t>
                </a:r>
                <a14:m>
                  <m:oMath xmlns:m="http://schemas.openxmlformats.org/officeDocument/2006/math">
                    <m:r>
                      <a:rPr lang="en-US" sz="2000" b="0" i="1" smtClean="0">
                        <a:latin typeface="Cambria Math" panose="02040503050406030204" pitchFamily="18" charset="0"/>
                      </a:rPr>
                      <m:t>𝐷𝑒𝑐</m:t>
                    </m:r>
                  </m:oMath>
                </a14:m>
                <a:endParaRPr lang="en-US" sz="1400" dirty="0"/>
              </a:p>
            </p:txBody>
          </p:sp>
        </mc:Choice>
        <mc:Fallback xmlns="">
          <p:sp>
            <p:nvSpPr>
              <p:cNvPr id="25" name="TextBox 24">
                <a:extLst>
                  <a:ext uri="{FF2B5EF4-FFF2-40B4-BE49-F238E27FC236}">
                    <a16:creationId xmlns:a16="http://schemas.microsoft.com/office/drawing/2014/main" id="{F0536248-9ABA-A841-997D-0BB2C0AC2C7A}"/>
                  </a:ext>
                </a:extLst>
              </p:cNvPr>
              <p:cNvSpPr txBox="1">
                <a:spLocks noRot="1" noChangeAspect="1" noMove="1" noResize="1" noEditPoints="1" noAdjustHandles="1" noChangeArrowheads="1" noChangeShapeType="1" noTextEdit="1"/>
              </p:cNvSpPr>
              <p:nvPr/>
            </p:nvSpPr>
            <p:spPr>
              <a:xfrm>
                <a:off x="839440" y="5416621"/>
                <a:ext cx="7968720" cy="1323439"/>
              </a:xfrm>
              <a:prstGeom prst="rect">
                <a:avLst/>
              </a:prstGeom>
              <a:blipFill>
                <a:blip r:embed="rId15"/>
                <a:stretch>
                  <a:fillRect l="-955" t="-2857" b="-7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8DE169D-0ED0-BB46-ABA9-40676271C203}"/>
                  </a:ext>
                </a:extLst>
              </p:cNvPr>
              <p:cNvSpPr/>
              <p:nvPr/>
            </p:nvSpPr>
            <p:spPr>
              <a:xfrm>
                <a:off x="6853171" y="187369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i="1">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26" name="Rectangle 25">
                <a:extLst>
                  <a:ext uri="{FF2B5EF4-FFF2-40B4-BE49-F238E27FC236}">
                    <a16:creationId xmlns:a16="http://schemas.microsoft.com/office/drawing/2014/main" id="{38DE169D-0ED0-BB46-ABA9-40676271C203}"/>
                  </a:ext>
                </a:extLst>
              </p:cNvPr>
              <p:cNvSpPr>
                <a:spLocks noRot="1" noChangeAspect="1" noMove="1" noResize="1" noEditPoints="1" noAdjustHandles="1" noChangeArrowheads="1" noChangeShapeType="1" noTextEdit="1"/>
              </p:cNvSpPr>
              <p:nvPr/>
            </p:nvSpPr>
            <p:spPr>
              <a:xfrm>
                <a:off x="6853171" y="1873695"/>
                <a:ext cx="1309914" cy="544177"/>
              </a:xfrm>
              <a:prstGeom prst="rect">
                <a:avLst/>
              </a:prstGeom>
              <a:blipFill>
                <a:blip r:embed="rId16"/>
                <a:stretch>
                  <a:fillRect/>
                </a:stretch>
              </a:blipFill>
              <a:ln w="12700">
                <a:solidFill>
                  <a:schemeClr val="tx1"/>
                </a:solid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0942043-1D36-714A-B318-4E04DEB4A938}"/>
              </a:ext>
            </a:extLst>
          </p:cNvPr>
          <p:cNvCxnSpPr>
            <a:cxnSpLocks/>
            <a:endCxn id="26" idx="1"/>
          </p:cNvCxnSpPr>
          <p:nvPr/>
        </p:nvCxnSpPr>
        <p:spPr>
          <a:xfrm>
            <a:off x="6525218" y="214578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3DE2AB2-5D73-7A4D-A457-38E154AF082F}"/>
              </a:ext>
            </a:extLst>
          </p:cNvPr>
          <p:cNvCxnSpPr>
            <a:cxnSpLocks/>
            <a:stCxn id="26" idx="3"/>
          </p:cNvCxnSpPr>
          <p:nvPr/>
        </p:nvCxnSpPr>
        <p:spPr>
          <a:xfrm>
            <a:off x="8163085" y="214578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475272C-A5A0-1E44-9BC9-2747837A1E99}"/>
                  </a:ext>
                </a:extLst>
              </p:cNvPr>
              <p:cNvSpPr txBox="1"/>
              <p:nvPr/>
            </p:nvSpPr>
            <p:spPr>
              <a:xfrm>
                <a:off x="8793345" y="2715670"/>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i="1">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29" name="TextBox 28">
                <a:extLst>
                  <a:ext uri="{FF2B5EF4-FFF2-40B4-BE49-F238E27FC236}">
                    <a16:creationId xmlns:a16="http://schemas.microsoft.com/office/drawing/2014/main" id="{1475272C-A5A0-1E44-9BC9-2747837A1E99}"/>
                  </a:ext>
                </a:extLst>
              </p:cNvPr>
              <p:cNvSpPr txBox="1">
                <a:spLocks noRot="1" noChangeAspect="1" noMove="1" noResize="1" noEditPoints="1" noAdjustHandles="1" noChangeArrowheads="1" noChangeShapeType="1" noTextEdit="1"/>
              </p:cNvSpPr>
              <p:nvPr/>
            </p:nvSpPr>
            <p:spPr>
              <a:xfrm>
                <a:off x="8793345" y="2715670"/>
                <a:ext cx="289503" cy="299377"/>
              </a:xfrm>
              <a:prstGeom prst="rect">
                <a:avLst/>
              </a:prstGeom>
              <a:blipFill>
                <a:blip r:embed="rId17"/>
                <a:stretch>
                  <a:fillRect l="-16667"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C0EF54E2-0009-7244-A2C9-BBA3FEF47E68}"/>
                  </a:ext>
                </a:extLst>
              </p:cNvPr>
              <p:cNvSpPr/>
              <p:nvPr/>
            </p:nvSpPr>
            <p:spPr>
              <a:xfrm>
                <a:off x="6853171" y="3917555"/>
                <a:ext cx="1309914" cy="5441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smtClean="0">
                          <a:solidFill>
                            <a:schemeClr val="tx1"/>
                          </a:solidFill>
                          <a:latin typeface="Cambria Math" panose="02040503050406030204" pitchFamily="18" charset="0"/>
                        </a:rPr>
                        <m:t>𝐷𝑒</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𝑐</m:t>
                          </m:r>
                        </m:e>
                        <m:sub>
                          <m:r>
                            <a:rPr lang="en-US" sz="2000" b="0" i="1" smtClean="0">
                              <a:solidFill>
                                <a:schemeClr val="tx1"/>
                              </a:solidFill>
                              <a:latin typeface="Cambria Math" panose="02040503050406030204" pitchFamily="18" charset="0"/>
                            </a:rPr>
                            <m:t>4</m:t>
                          </m:r>
                        </m:sub>
                      </m:sSub>
                    </m:oMath>
                  </m:oMathPara>
                </a14:m>
                <a:endParaRPr lang="en-US" sz="1400" dirty="0">
                  <a:solidFill>
                    <a:schemeClr val="tx1"/>
                  </a:solidFill>
                </a:endParaRPr>
              </a:p>
            </p:txBody>
          </p:sp>
        </mc:Choice>
        <mc:Fallback xmlns="">
          <p:sp>
            <p:nvSpPr>
              <p:cNvPr id="30" name="Rectangle 29">
                <a:extLst>
                  <a:ext uri="{FF2B5EF4-FFF2-40B4-BE49-F238E27FC236}">
                    <a16:creationId xmlns:a16="http://schemas.microsoft.com/office/drawing/2014/main" id="{C0EF54E2-0009-7244-A2C9-BBA3FEF47E68}"/>
                  </a:ext>
                </a:extLst>
              </p:cNvPr>
              <p:cNvSpPr>
                <a:spLocks noRot="1" noChangeAspect="1" noMove="1" noResize="1" noEditPoints="1" noAdjustHandles="1" noChangeArrowheads="1" noChangeShapeType="1" noTextEdit="1"/>
              </p:cNvSpPr>
              <p:nvPr/>
            </p:nvSpPr>
            <p:spPr>
              <a:xfrm>
                <a:off x="6853171" y="3917555"/>
                <a:ext cx="1309914" cy="544177"/>
              </a:xfrm>
              <a:prstGeom prst="rect">
                <a:avLst/>
              </a:prstGeom>
              <a:blipFill>
                <a:blip r:embed="rId18"/>
                <a:stretch>
                  <a:fillRect/>
                </a:stretch>
              </a:blipFill>
              <a:ln w="12700">
                <a:solidFill>
                  <a:schemeClr val="tx1"/>
                </a:solid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2A2B68F0-62C3-8248-A108-8C9481F8E1AD}"/>
              </a:ext>
            </a:extLst>
          </p:cNvPr>
          <p:cNvCxnSpPr>
            <a:cxnSpLocks/>
            <a:endCxn id="30" idx="1"/>
          </p:cNvCxnSpPr>
          <p:nvPr/>
        </p:nvCxnSpPr>
        <p:spPr>
          <a:xfrm>
            <a:off x="6525218" y="4189644"/>
            <a:ext cx="327953"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A4485FB-2ACB-5045-9A75-640733B51778}"/>
              </a:ext>
            </a:extLst>
          </p:cNvPr>
          <p:cNvCxnSpPr>
            <a:cxnSpLocks/>
            <a:stCxn id="30" idx="3"/>
          </p:cNvCxnSpPr>
          <p:nvPr/>
        </p:nvCxnSpPr>
        <p:spPr>
          <a:xfrm>
            <a:off x="8163085" y="4189644"/>
            <a:ext cx="328924" cy="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871A774-F9DA-9E4C-83BA-1D05F7EA7CAD}"/>
                  </a:ext>
                </a:extLst>
              </p:cNvPr>
              <p:cNvSpPr txBox="1"/>
              <p:nvPr/>
            </p:nvSpPr>
            <p:spPr>
              <a:xfrm>
                <a:off x="8793345" y="4759530"/>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e>
                        <m:sub>
                          <m:r>
                            <a:rPr lang="en-US" sz="1600" b="0" i="1" smtClean="0">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33" name="TextBox 32">
                <a:extLst>
                  <a:ext uri="{FF2B5EF4-FFF2-40B4-BE49-F238E27FC236}">
                    <a16:creationId xmlns:a16="http://schemas.microsoft.com/office/drawing/2014/main" id="{A871A774-F9DA-9E4C-83BA-1D05F7EA7CAD}"/>
                  </a:ext>
                </a:extLst>
              </p:cNvPr>
              <p:cNvSpPr txBox="1">
                <a:spLocks noRot="1" noChangeAspect="1" noMove="1" noResize="1" noEditPoints="1" noAdjustHandles="1" noChangeArrowheads="1" noChangeShapeType="1" noTextEdit="1"/>
              </p:cNvSpPr>
              <p:nvPr/>
            </p:nvSpPr>
            <p:spPr>
              <a:xfrm>
                <a:off x="8793345" y="4759530"/>
                <a:ext cx="289503" cy="299121"/>
              </a:xfrm>
              <a:prstGeom prst="rect">
                <a:avLst/>
              </a:prstGeom>
              <a:blipFill>
                <a:blip r:embed="rId19"/>
                <a:stretch>
                  <a:fillRect l="-16667"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BF0B74-E59E-8448-B6D4-82BD598B3C10}"/>
                  </a:ext>
                </a:extLst>
              </p:cNvPr>
              <p:cNvSpPr txBox="1"/>
              <p:nvPr/>
            </p:nvSpPr>
            <p:spPr>
              <a:xfrm>
                <a:off x="8793345"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4" name="TextBox 33">
                <a:extLst>
                  <a:ext uri="{FF2B5EF4-FFF2-40B4-BE49-F238E27FC236}">
                    <a16:creationId xmlns:a16="http://schemas.microsoft.com/office/drawing/2014/main" id="{23BF0B74-E59E-8448-B6D4-82BD598B3C10}"/>
                  </a:ext>
                </a:extLst>
              </p:cNvPr>
              <p:cNvSpPr txBox="1">
                <a:spLocks noRot="1" noChangeAspect="1" noMove="1" noResize="1" noEditPoints="1" noAdjustHandles="1" noChangeArrowheads="1" noChangeShapeType="1" noTextEdit="1"/>
              </p:cNvSpPr>
              <p:nvPr/>
            </p:nvSpPr>
            <p:spPr>
              <a:xfrm>
                <a:off x="8793345" y="3039122"/>
                <a:ext cx="301365" cy="615553"/>
              </a:xfrm>
              <a:prstGeom prst="rect">
                <a:avLst/>
              </a:prstGeom>
              <a:blipFill>
                <a:blip r:embed="rId14"/>
                <a:stretch>
                  <a:fillRect l="-32000" r="-2800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42EFC45-3F55-1548-BF20-F5E45F52521E}"/>
                  </a:ext>
                </a:extLst>
              </p:cNvPr>
              <p:cNvSpPr txBox="1"/>
              <p:nvPr/>
            </p:nvSpPr>
            <p:spPr>
              <a:xfrm>
                <a:off x="7388412"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5" name="TextBox 34">
                <a:extLst>
                  <a:ext uri="{FF2B5EF4-FFF2-40B4-BE49-F238E27FC236}">
                    <a16:creationId xmlns:a16="http://schemas.microsoft.com/office/drawing/2014/main" id="{A42EFC45-3F55-1548-BF20-F5E45F52521E}"/>
                  </a:ext>
                </a:extLst>
              </p:cNvPr>
              <p:cNvSpPr txBox="1">
                <a:spLocks noRot="1" noChangeAspect="1" noMove="1" noResize="1" noEditPoints="1" noAdjustHandles="1" noChangeArrowheads="1" noChangeShapeType="1" noTextEdit="1"/>
              </p:cNvSpPr>
              <p:nvPr/>
            </p:nvSpPr>
            <p:spPr>
              <a:xfrm>
                <a:off x="7388412" y="3039122"/>
                <a:ext cx="301365" cy="615553"/>
              </a:xfrm>
              <a:prstGeom prst="rect">
                <a:avLst/>
              </a:prstGeom>
              <a:blipFill>
                <a:blip r:embed="rId13"/>
                <a:stretch>
                  <a:fillRect l="-28000" r="-28000" b="-8163"/>
                </a:stretch>
              </a:blipFill>
            </p:spPr>
            <p:txBody>
              <a:bodyPr/>
              <a:lstStyle/>
              <a:p>
                <a:r>
                  <a:rPr lang="en-US">
                    <a:noFill/>
                  </a:rPr>
                  <a:t> </a:t>
                </a:r>
              </a:p>
            </p:txBody>
          </p:sp>
        </mc:Fallback>
      </mc:AlternateContent>
      <p:cxnSp>
        <p:nvCxnSpPr>
          <p:cNvPr id="36" name="Elbow Connector 99">
            <a:extLst>
              <a:ext uri="{FF2B5EF4-FFF2-40B4-BE49-F238E27FC236}">
                <a16:creationId xmlns:a16="http://schemas.microsoft.com/office/drawing/2014/main" id="{0B24AD48-6E28-4542-9C18-322A5DC24528}"/>
              </a:ext>
            </a:extLst>
          </p:cNvPr>
          <p:cNvCxnSpPr>
            <a:cxnSpLocks/>
          </p:cNvCxnSpPr>
          <p:nvPr/>
        </p:nvCxnSpPr>
        <p:spPr>
          <a:xfrm rot="5400000">
            <a:off x="5176377" y="1305318"/>
            <a:ext cx="1894" cy="6962153"/>
          </a:xfrm>
          <a:prstGeom prst="curvedConnector3">
            <a:avLst>
              <a:gd name="adj1" fmla="val 30849518"/>
            </a:avLst>
          </a:prstGeom>
          <a:ln w="25400">
            <a:solidFill>
              <a:schemeClr val="accent6"/>
            </a:solidFill>
            <a:prstDash val="dash"/>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1B22ED4-DE82-F846-A4A0-855AEA4A6744}"/>
                  </a:ext>
                </a:extLst>
              </p:cNvPr>
              <p:cNvSpPr txBox="1"/>
              <p:nvPr/>
            </p:nvSpPr>
            <p:spPr>
              <a:xfrm>
                <a:off x="4265882" y="5407865"/>
                <a:ext cx="2171635" cy="246221"/>
              </a:xfrm>
              <a:prstGeom prst="rect">
                <a:avLst/>
              </a:prstGeom>
              <a:noFill/>
            </p:spPr>
            <p:txBody>
              <a:bodyPr wrap="square" lIns="0" tIns="0" rIns="0" bIns="0" rtlCol="0">
                <a:spAutoFit/>
              </a:bodyPr>
              <a:lstStyle/>
              <a:p>
                <a:pPr algn="ctr"/>
                <a:r>
                  <a:rPr lang="en-US" sz="1600" dirty="0">
                    <a:solidFill>
                      <a:schemeClr val="accent6"/>
                    </a:solidFill>
                    <a:ea typeface="Cambria Math" panose="02040503050406030204" pitchFamily="18" charset="0"/>
                  </a:rPr>
                  <a:t>Reconstruction: </a:t>
                </a:r>
                <a14:m>
                  <m:oMath xmlns:m="http://schemas.openxmlformats.org/officeDocument/2006/math">
                    <m:sSub>
                      <m:sSubPr>
                        <m:ctrlPr>
                          <a:rPr lang="en-US" sz="1600" i="1">
                            <a:solidFill>
                              <a:schemeClr val="accent6"/>
                            </a:solidFill>
                            <a:latin typeface="Cambria Math" panose="02040503050406030204" pitchFamily="18" charset="0"/>
                            <a:ea typeface="Cambria Math" panose="02040503050406030204" pitchFamily="18" charset="0"/>
                          </a:rPr>
                        </m:ctrlPr>
                      </m:sSubPr>
                      <m:e>
                        <m:r>
                          <a:rPr lang="en-US" sz="1600" i="1">
                            <a:solidFill>
                              <a:schemeClr val="accent6"/>
                            </a:solidFill>
                            <a:latin typeface="Cambria Math" panose="02040503050406030204" pitchFamily="18" charset="0"/>
                            <a:ea typeface="Cambria Math" panose="02040503050406030204" pitchFamily="18" charset="0"/>
                          </a:rPr>
                          <m:t>ℒ</m:t>
                        </m:r>
                      </m:e>
                      <m:sub>
                        <m:r>
                          <a:rPr lang="en-US" sz="1600" i="1">
                            <a:solidFill>
                              <a:schemeClr val="accent6"/>
                            </a:solidFill>
                            <a:latin typeface="Cambria Math" panose="02040503050406030204" pitchFamily="18" charset="0"/>
                            <a:ea typeface="Cambria Math" panose="02040503050406030204" pitchFamily="18" charset="0"/>
                          </a:rPr>
                          <m:t>𝑟𝑒𝑐𝑜𝑛</m:t>
                        </m:r>
                      </m:sub>
                    </m:sSub>
                  </m:oMath>
                </a14:m>
                <a:endParaRPr lang="en-US" sz="1600" dirty="0">
                  <a:solidFill>
                    <a:schemeClr val="accent6"/>
                  </a:solidFill>
                </a:endParaRPr>
              </a:p>
            </p:txBody>
          </p:sp>
        </mc:Choice>
        <mc:Fallback xmlns="">
          <p:sp>
            <p:nvSpPr>
              <p:cNvPr id="37" name="TextBox 36">
                <a:extLst>
                  <a:ext uri="{FF2B5EF4-FFF2-40B4-BE49-F238E27FC236}">
                    <a16:creationId xmlns:a16="http://schemas.microsoft.com/office/drawing/2014/main" id="{21B22ED4-DE82-F846-A4A0-855AEA4A6744}"/>
                  </a:ext>
                </a:extLst>
              </p:cNvPr>
              <p:cNvSpPr txBox="1">
                <a:spLocks noRot="1" noChangeAspect="1" noMove="1" noResize="1" noEditPoints="1" noAdjustHandles="1" noChangeArrowheads="1" noChangeShapeType="1" noTextEdit="1"/>
              </p:cNvSpPr>
              <p:nvPr/>
            </p:nvSpPr>
            <p:spPr>
              <a:xfrm>
                <a:off x="4265882" y="5407865"/>
                <a:ext cx="2171635" cy="246221"/>
              </a:xfrm>
              <a:prstGeom prst="rect">
                <a:avLst/>
              </a:prstGeom>
              <a:blipFill>
                <a:blip r:embed="rId20"/>
                <a:stretch>
                  <a:fillRect l="-585" t="-23810" b="-47619"/>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5A0A43C-EBF9-4C40-86E4-3D37136CCB7A}"/>
              </a:ext>
            </a:extLst>
          </p:cNvPr>
          <p:cNvSpPr txBox="1"/>
          <p:nvPr/>
        </p:nvSpPr>
        <p:spPr>
          <a:xfrm>
            <a:off x="7990820" y="1167689"/>
            <a:ext cx="1840376" cy="369332"/>
          </a:xfrm>
          <a:prstGeom prst="rect">
            <a:avLst/>
          </a:prstGeom>
          <a:noFill/>
        </p:spPr>
        <p:txBody>
          <a:bodyPr wrap="none" rtlCol="0">
            <a:spAutoFit/>
          </a:bodyPr>
          <a:lstStyle/>
          <a:p>
            <a:pPr algn="ctr"/>
            <a:r>
              <a:rPr lang="en-US" dirty="0"/>
              <a:t>Harmonized Scans</a:t>
            </a:r>
          </a:p>
        </p:txBody>
      </p:sp>
      <p:sp>
        <p:nvSpPr>
          <p:cNvPr id="39" name="Rounded Rectangle 38">
            <a:extLst>
              <a:ext uri="{FF2B5EF4-FFF2-40B4-BE49-F238E27FC236}">
                <a16:creationId xmlns:a16="http://schemas.microsoft.com/office/drawing/2014/main" id="{BFA0F26C-5758-CD43-B9BD-D7E4B827224E}"/>
              </a:ext>
            </a:extLst>
          </p:cNvPr>
          <p:cNvSpPr/>
          <p:nvPr/>
        </p:nvSpPr>
        <p:spPr>
          <a:xfrm>
            <a:off x="8366805" y="1537022"/>
            <a:ext cx="1088406" cy="3539372"/>
          </a:xfrm>
          <a:prstGeom prst="roundRect">
            <a:avLst>
              <a:gd name="adj" fmla="val 4119"/>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B68F3F9-2F6D-5540-8185-A2629CA03B81}"/>
                  </a:ext>
                </a:extLst>
              </p:cNvPr>
              <p:cNvSpPr txBox="1"/>
              <p:nvPr/>
            </p:nvSpPr>
            <p:spPr>
              <a:xfrm>
                <a:off x="7909689" y="5154358"/>
                <a:ext cx="2002637" cy="246221"/>
              </a:xfrm>
              <a:prstGeom prst="rect">
                <a:avLst/>
              </a:prstGeom>
              <a:noFill/>
            </p:spPr>
            <p:txBody>
              <a:bodyPr wrap="square" lIns="0" tIns="0" rIns="0" bIns="0" rtlCol="0">
                <a:spAutoFit/>
              </a:bodyPr>
              <a:lstStyle/>
              <a:p>
                <a:pPr algn="ctr"/>
                <a:r>
                  <a:rPr lang="en-US" sz="1600" dirty="0">
                    <a:solidFill>
                      <a:schemeClr val="accent2"/>
                    </a:solidFill>
                    <a:ea typeface="Cambria Math" panose="02040503050406030204" pitchFamily="18" charset="0"/>
                  </a:rPr>
                  <a:t>Harmonization: </a:t>
                </a:r>
                <a14:m>
                  <m:oMath xmlns:m="http://schemas.openxmlformats.org/officeDocument/2006/math">
                    <m:sSub>
                      <m:sSubPr>
                        <m:ctrlPr>
                          <a:rPr lang="en-US" sz="1600" i="1">
                            <a:solidFill>
                              <a:schemeClr val="accent2"/>
                            </a:solidFill>
                            <a:latin typeface="Cambria Math" panose="02040503050406030204" pitchFamily="18" charset="0"/>
                            <a:ea typeface="Cambria Math" panose="02040503050406030204" pitchFamily="18" charset="0"/>
                          </a:rPr>
                        </m:ctrlPr>
                      </m:sSubPr>
                      <m:e>
                        <m:r>
                          <a:rPr lang="en-US" sz="1600" i="1">
                            <a:solidFill>
                              <a:schemeClr val="accent2"/>
                            </a:solidFill>
                            <a:latin typeface="Cambria Math" panose="02040503050406030204" pitchFamily="18" charset="0"/>
                            <a:ea typeface="Cambria Math" panose="02040503050406030204" pitchFamily="18" charset="0"/>
                          </a:rPr>
                          <m:t>ℒ</m:t>
                        </m:r>
                      </m:e>
                      <m:sub>
                        <m:r>
                          <a:rPr lang="en-US" sz="1600" i="1">
                            <a:solidFill>
                              <a:schemeClr val="accent2"/>
                            </a:solidFill>
                            <a:latin typeface="Cambria Math" panose="02040503050406030204" pitchFamily="18" charset="0"/>
                            <a:ea typeface="Cambria Math" panose="02040503050406030204" pitchFamily="18" charset="0"/>
                          </a:rPr>
                          <m:t>h𝑎𝑟𝑚</m:t>
                        </m:r>
                      </m:sub>
                    </m:sSub>
                  </m:oMath>
                </a14:m>
                <a:endParaRPr lang="en-US" sz="1600" dirty="0">
                  <a:solidFill>
                    <a:schemeClr val="accent2"/>
                  </a:solidFill>
                </a:endParaRPr>
              </a:p>
            </p:txBody>
          </p:sp>
        </mc:Choice>
        <mc:Fallback xmlns="">
          <p:sp>
            <p:nvSpPr>
              <p:cNvPr id="40" name="TextBox 39">
                <a:extLst>
                  <a:ext uri="{FF2B5EF4-FFF2-40B4-BE49-F238E27FC236}">
                    <a16:creationId xmlns:a16="http://schemas.microsoft.com/office/drawing/2014/main" id="{CB68F3F9-2F6D-5540-8185-A2629CA03B81}"/>
                  </a:ext>
                </a:extLst>
              </p:cNvPr>
              <p:cNvSpPr txBox="1">
                <a:spLocks noRot="1" noChangeAspect="1" noMove="1" noResize="1" noEditPoints="1" noAdjustHandles="1" noChangeArrowheads="1" noChangeShapeType="1" noTextEdit="1"/>
              </p:cNvSpPr>
              <p:nvPr/>
            </p:nvSpPr>
            <p:spPr>
              <a:xfrm>
                <a:off x="7909689" y="5154358"/>
                <a:ext cx="2002637" cy="246221"/>
              </a:xfrm>
              <a:prstGeom prst="rect">
                <a:avLst/>
              </a:prstGeom>
              <a:blipFill>
                <a:blip r:embed="rId21"/>
                <a:stretch>
                  <a:fillRect l="-3797" t="-30000" b="-50000"/>
                </a:stretch>
              </a:blipFill>
            </p:spPr>
            <p:txBody>
              <a:bodyPr/>
              <a:lstStyle/>
              <a:p>
                <a:r>
                  <a:rPr lang="en-US">
                    <a:noFill/>
                  </a:rPr>
                  <a:t> </a:t>
                </a:r>
              </a:p>
            </p:txBody>
          </p:sp>
        </mc:Fallback>
      </mc:AlternateContent>
      <p:pic>
        <p:nvPicPr>
          <p:cNvPr id="41" name="Picture 40" descr="A picture containing fruit, custard apple, white, decorated&#10;&#10;Description automatically generated">
            <a:extLst>
              <a:ext uri="{FF2B5EF4-FFF2-40B4-BE49-F238E27FC236}">
                <a16:creationId xmlns:a16="http://schemas.microsoft.com/office/drawing/2014/main" id="{50B80F67-0408-C649-B39F-CDC7BBA3ECDA}"/>
              </a:ext>
            </a:extLst>
          </p:cNvPr>
          <p:cNvPicPr>
            <a:picLocks noChangeAspect="1"/>
          </p:cNvPicPr>
          <p:nvPr/>
        </p:nvPicPr>
        <p:blipFill>
          <a:blip r:embed="rId22"/>
          <a:stretch>
            <a:fillRect/>
          </a:stretch>
        </p:blipFill>
        <p:spPr>
          <a:xfrm>
            <a:off x="8492010" y="1575898"/>
            <a:ext cx="850400" cy="1139773"/>
          </a:xfrm>
          <a:prstGeom prst="rect">
            <a:avLst/>
          </a:prstGeom>
          <a:ln w="57150">
            <a:solidFill>
              <a:schemeClr val="accent2"/>
            </a:solidFill>
          </a:ln>
        </p:spPr>
      </p:pic>
      <p:pic>
        <p:nvPicPr>
          <p:cNvPr id="42" name="Picture 41" descr="A picture containing fruit, custard apple, white, decorated&#10;&#10;Description automatically generated">
            <a:extLst>
              <a:ext uri="{FF2B5EF4-FFF2-40B4-BE49-F238E27FC236}">
                <a16:creationId xmlns:a16="http://schemas.microsoft.com/office/drawing/2014/main" id="{DFA8F2B7-2044-6943-BEEA-AB2CBD2DC472}"/>
              </a:ext>
            </a:extLst>
          </p:cNvPr>
          <p:cNvPicPr>
            <a:picLocks noChangeAspect="1"/>
          </p:cNvPicPr>
          <p:nvPr/>
        </p:nvPicPr>
        <p:blipFill>
          <a:blip r:embed="rId22"/>
          <a:stretch>
            <a:fillRect/>
          </a:stretch>
        </p:blipFill>
        <p:spPr>
          <a:xfrm>
            <a:off x="8492010" y="3619758"/>
            <a:ext cx="850400" cy="1139773"/>
          </a:xfrm>
          <a:prstGeom prst="rect">
            <a:avLst/>
          </a:prstGeom>
          <a:ln w="57150">
            <a:solidFill>
              <a:schemeClr val="accent2"/>
            </a:solidFill>
          </a:ln>
        </p:spPr>
      </p:pic>
      <p:sp>
        <p:nvSpPr>
          <p:cNvPr id="43" name="Title 1">
            <a:extLst>
              <a:ext uri="{FF2B5EF4-FFF2-40B4-BE49-F238E27FC236}">
                <a16:creationId xmlns:a16="http://schemas.microsoft.com/office/drawing/2014/main" id="{440E22A5-DAC7-A747-B7DA-0E1A487EBC88}"/>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Training: Step 2</a:t>
            </a:r>
            <a:endParaRPr 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740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11DD9D-CA20-F649-A5A3-0C399B013735}"/>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Results: Visual Quality</a:t>
            </a:r>
          </a:p>
        </p:txBody>
      </p:sp>
      <p:pic>
        <p:nvPicPr>
          <p:cNvPr id="7" name="Content Placeholder 12" descr="A picture containing text&#10;&#10;Description automatically generated">
            <a:extLst>
              <a:ext uri="{FF2B5EF4-FFF2-40B4-BE49-F238E27FC236}">
                <a16:creationId xmlns:a16="http://schemas.microsoft.com/office/drawing/2014/main" id="{11277400-AE0C-6246-873D-B72D9863875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1817"/>
          <a:stretch/>
        </p:blipFill>
        <p:spPr>
          <a:xfrm>
            <a:off x="1645516" y="1446266"/>
            <a:ext cx="8577115" cy="2542032"/>
          </a:xfrm>
        </p:spPr>
      </p:pic>
      <p:pic>
        <p:nvPicPr>
          <p:cNvPr id="8" name="Content Placeholder 12" descr="A picture containing text&#10;&#10;Description automatically generated">
            <a:extLst>
              <a:ext uri="{FF2B5EF4-FFF2-40B4-BE49-F238E27FC236}">
                <a16:creationId xmlns:a16="http://schemas.microsoft.com/office/drawing/2014/main" id="{CA7599BB-9215-B345-BD4E-08B9368E6131}"/>
              </a:ext>
            </a:extLst>
          </p:cNvPr>
          <p:cNvPicPr>
            <a:picLocks noChangeAspect="1"/>
          </p:cNvPicPr>
          <p:nvPr/>
        </p:nvPicPr>
        <p:blipFill rotWithShape="1">
          <a:blip r:embed="rId3">
            <a:extLst>
              <a:ext uri="{28A0092B-C50C-407E-A947-70E740481C1C}">
                <a14:useLocalDpi xmlns:a14="http://schemas.microsoft.com/office/drawing/2010/main" val="0"/>
              </a:ext>
            </a:extLst>
          </a:blip>
          <a:srcRect t="75135" b="1191"/>
          <a:stretch/>
        </p:blipFill>
        <p:spPr>
          <a:xfrm>
            <a:off x="1645516" y="4032122"/>
            <a:ext cx="8580125" cy="2136072"/>
          </a:xfrm>
          <a:prstGeom prst="rect">
            <a:avLst/>
          </a:prstGeom>
        </p:spPr>
      </p:pic>
    </p:spTree>
    <p:extLst>
      <p:ext uri="{BB962C8B-B14F-4D97-AF65-F5344CB8AC3E}">
        <p14:creationId xmlns:p14="http://schemas.microsoft.com/office/powerpoint/2010/main" val="2931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73981B-C900-2447-B25E-3343D343E547}"/>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Results: Image similarity</a:t>
            </a:r>
          </a:p>
        </p:txBody>
      </p:sp>
      <p:graphicFrame>
        <p:nvGraphicFramePr>
          <p:cNvPr id="8" name="Table 8">
            <a:extLst>
              <a:ext uri="{FF2B5EF4-FFF2-40B4-BE49-F238E27FC236}">
                <a16:creationId xmlns:a16="http://schemas.microsoft.com/office/drawing/2014/main" id="{948F9878-8983-C441-AD19-CFD46AEC1189}"/>
              </a:ext>
            </a:extLst>
          </p:cNvPr>
          <p:cNvGraphicFramePr>
            <a:graphicFrameLocks noGrp="1"/>
          </p:cNvGraphicFramePr>
          <p:nvPr>
            <p:extLst>
              <p:ext uri="{D42A27DB-BD31-4B8C-83A1-F6EECF244321}">
                <p14:modId xmlns:p14="http://schemas.microsoft.com/office/powerpoint/2010/main" val="2830272787"/>
              </p:ext>
            </p:extLst>
          </p:nvPr>
        </p:nvGraphicFramePr>
        <p:xfrm>
          <a:off x="1229703" y="2643070"/>
          <a:ext cx="10410498" cy="2291544"/>
        </p:xfrm>
        <a:graphic>
          <a:graphicData uri="http://schemas.openxmlformats.org/drawingml/2006/table">
            <a:tbl>
              <a:tblPr firstRow="1" bandRow="1">
                <a:tableStyleId>{5C22544A-7EE6-4342-B048-85BDC9FD1C3A}</a:tableStyleId>
              </a:tblPr>
              <a:tblGrid>
                <a:gridCol w="1487214">
                  <a:extLst>
                    <a:ext uri="{9D8B030D-6E8A-4147-A177-3AD203B41FA5}">
                      <a16:colId xmlns:a16="http://schemas.microsoft.com/office/drawing/2014/main" val="2894231356"/>
                    </a:ext>
                  </a:extLst>
                </a:gridCol>
                <a:gridCol w="1487214">
                  <a:extLst>
                    <a:ext uri="{9D8B030D-6E8A-4147-A177-3AD203B41FA5}">
                      <a16:colId xmlns:a16="http://schemas.microsoft.com/office/drawing/2014/main" val="3259902962"/>
                    </a:ext>
                  </a:extLst>
                </a:gridCol>
                <a:gridCol w="1487214">
                  <a:extLst>
                    <a:ext uri="{9D8B030D-6E8A-4147-A177-3AD203B41FA5}">
                      <a16:colId xmlns:a16="http://schemas.microsoft.com/office/drawing/2014/main" val="1911494964"/>
                    </a:ext>
                  </a:extLst>
                </a:gridCol>
                <a:gridCol w="1295934">
                  <a:extLst>
                    <a:ext uri="{9D8B030D-6E8A-4147-A177-3AD203B41FA5}">
                      <a16:colId xmlns:a16="http://schemas.microsoft.com/office/drawing/2014/main" val="1155717509"/>
                    </a:ext>
                  </a:extLst>
                </a:gridCol>
                <a:gridCol w="1678494">
                  <a:extLst>
                    <a:ext uri="{9D8B030D-6E8A-4147-A177-3AD203B41FA5}">
                      <a16:colId xmlns:a16="http://schemas.microsoft.com/office/drawing/2014/main" val="3383153997"/>
                    </a:ext>
                  </a:extLst>
                </a:gridCol>
                <a:gridCol w="1487214">
                  <a:extLst>
                    <a:ext uri="{9D8B030D-6E8A-4147-A177-3AD203B41FA5}">
                      <a16:colId xmlns:a16="http://schemas.microsoft.com/office/drawing/2014/main" val="3293775364"/>
                    </a:ext>
                  </a:extLst>
                </a:gridCol>
                <a:gridCol w="1487214">
                  <a:extLst>
                    <a:ext uri="{9D8B030D-6E8A-4147-A177-3AD203B41FA5}">
                      <a16:colId xmlns:a16="http://schemas.microsoft.com/office/drawing/2014/main" val="1539930988"/>
                    </a:ext>
                  </a:extLst>
                </a:gridCol>
              </a:tblGrid>
              <a:tr h="520061">
                <a:tc rowSpan="2">
                  <a:txBody>
                    <a:bodyPr/>
                    <a:lstStyle/>
                    <a:p>
                      <a:pPr algn="ctr"/>
                      <a:r>
                        <a:rPr lang="en-US" dirty="0">
                          <a:solidFill>
                            <a:schemeClr val="tx1"/>
                          </a:solidFill>
                        </a:rPr>
                        <a:t>Methods</a:t>
                      </a:r>
                    </a:p>
                  </a:txBody>
                  <a:tcPr marL="83127" marR="83127" anchor="ctr"/>
                </a:tc>
                <a:tc gridSpan="6">
                  <a:txBody>
                    <a:bodyPr/>
                    <a:lstStyle/>
                    <a:p>
                      <a:pPr algn="ctr"/>
                      <a:r>
                        <a:rPr lang="en-US" dirty="0">
                          <a:solidFill>
                            <a:schemeClr val="tx1"/>
                          </a:solidFill>
                        </a:rPr>
                        <a:t>SSIM Between Scanners </a:t>
                      </a:r>
                    </a:p>
                  </a:txBody>
                  <a:tcPr marL="83127" marR="83127"/>
                </a:tc>
                <a:tc hMerge="1">
                  <a:txBody>
                    <a:bodyPr/>
                    <a:lstStyle/>
                    <a:p>
                      <a:endParaRPr lang="en-US" dirty="0"/>
                    </a:p>
                  </a:txBody>
                  <a:tcPr marL="83127" marR="83127"/>
                </a:tc>
                <a:tc hMerge="1">
                  <a:txBody>
                    <a:bodyPr/>
                    <a:lstStyle/>
                    <a:p>
                      <a:endParaRPr lang="en-US" dirty="0"/>
                    </a:p>
                  </a:txBody>
                  <a:tcPr marL="83127" marR="83127"/>
                </a:tc>
                <a:tc hMerge="1">
                  <a:txBody>
                    <a:bodyPr/>
                    <a:lstStyle/>
                    <a:p>
                      <a:endParaRPr lang="en-US" dirty="0"/>
                    </a:p>
                  </a:txBody>
                  <a:tcPr marL="83127" marR="83127"/>
                </a:tc>
                <a:tc hMerge="1">
                  <a:txBody>
                    <a:bodyPr/>
                    <a:lstStyle/>
                    <a:p>
                      <a:endParaRPr lang="en-US" dirty="0"/>
                    </a:p>
                  </a:txBody>
                  <a:tcPr marL="83127" marR="83127"/>
                </a:tc>
                <a:tc hMerge="1">
                  <a:txBody>
                    <a:bodyPr/>
                    <a:lstStyle/>
                    <a:p>
                      <a:endParaRPr lang="en-US" dirty="0"/>
                    </a:p>
                  </a:txBody>
                  <a:tcPr marL="83127" marR="83127"/>
                </a:tc>
                <a:extLst>
                  <a:ext uri="{0D108BD9-81ED-4DB2-BD59-A6C34878D82A}">
                    <a16:rowId xmlns:a16="http://schemas.microsoft.com/office/drawing/2014/main" val="685884033"/>
                  </a:ext>
                </a:extLst>
              </a:tr>
              <a:tr h="447603">
                <a:tc vMerge="1">
                  <a:txBody>
                    <a:bodyPr/>
                    <a:lstStyle/>
                    <a:p>
                      <a:r>
                        <a:rPr lang="en-US" dirty="0"/>
                        <a:t>Methods</a:t>
                      </a:r>
                    </a:p>
                  </a:txBody>
                  <a:tcPr marL="83127" marR="83127"/>
                </a:tc>
                <a:tc>
                  <a:txBody>
                    <a:bodyPr/>
                    <a:lstStyle/>
                    <a:p>
                      <a:pPr algn="ctr"/>
                      <a:r>
                        <a:rPr lang="en-US" dirty="0"/>
                        <a:t>GE-Philips</a:t>
                      </a:r>
                    </a:p>
                  </a:txBody>
                  <a:tcPr marL="83127" marR="83127" anchor="ctr"/>
                </a:tc>
                <a:tc>
                  <a:txBody>
                    <a:bodyPr/>
                    <a:lstStyle/>
                    <a:p>
                      <a:pPr algn="ctr"/>
                      <a:r>
                        <a:rPr lang="en-US" dirty="0"/>
                        <a:t>GE-Prisma</a:t>
                      </a:r>
                    </a:p>
                  </a:txBody>
                  <a:tcPr marL="83127" marR="83127" anchor="ctr"/>
                </a:tc>
                <a:tc>
                  <a:txBody>
                    <a:bodyPr/>
                    <a:lstStyle/>
                    <a:p>
                      <a:pPr algn="ctr"/>
                      <a:r>
                        <a:rPr lang="en-US" dirty="0"/>
                        <a:t>GE-Trio</a:t>
                      </a:r>
                    </a:p>
                  </a:txBody>
                  <a:tcPr marL="83127" marR="83127" anchor="ctr"/>
                </a:tc>
                <a:tc>
                  <a:txBody>
                    <a:bodyPr/>
                    <a:lstStyle/>
                    <a:p>
                      <a:pPr algn="ctr"/>
                      <a:r>
                        <a:rPr lang="en-US" dirty="0"/>
                        <a:t>Philips-Prisma</a:t>
                      </a:r>
                    </a:p>
                  </a:txBody>
                  <a:tcPr marL="83127" marR="83127" anchor="ctr"/>
                </a:tc>
                <a:tc>
                  <a:txBody>
                    <a:bodyPr/>
                    <a:lstStyle/>
                    <a:p>
                      <a:pPr algn="ctr"/>
                      <a:r>
                        <a:rPr lang="en-US" dirty="0"/>
                        <a:t>Philips-Trio</a:t>
                      </a:r>
                    </a:p>
                  </a:txBody>
                  <a:tcPr marL="83127" marR="83127" anchor="ctr"/>
                </a:tc>
                <a:tc>
                  <a:txBody>
                    <a:bodyPr/>
                    <a:lstStyle/>
                    <a:p>
                      <a:pPr algn="ctr"/>
                      <a:r>
                        <a:rPr lang="en-US" dirty="0"/>
                        <a:t>Prisma-Trio</a:t>
                      </a:r>
                    </a:p>
                  </a:txBody>
                  <a:tcPr marL="83127" marR="83127" anchor="ctr"/>
                </a:tc>
                <a:extLst>
                  <a:ext uri="{0D108BD9-81ED-4DB2-BD59-A6C34878D82A}">
                    <a16:rowId xmlns:a16="http://schemas.microsoft.com/office/drawing/2014/main" val="2898373868"/>
                  </a:ext>
                </a:extLst>
              </a:tr>
              <a:tr h="661940">
                <a:tc>
                  <a:txBody>
                    <a:bodyPr/>
                    <a:lstStyle/>
                    <a:p>
                      <a:pPr algn="ctr"/>
                      <a:r>
                        <a:rPr lang="en-US" dirty="0"/>
                        <a:t>RAW</a:t>
                      </a:r>
                    </a:p>
                  </a:txBody>
                  <a:tcPr marL="83127" marR="83127"/>
                </a:tc>
                <a:tc>
                  <a:txBody>
                    <a:bodyPr/>
                    <a:lstStyle/>
                    <a:p>
                      <a:pPr algn="ctr"/>
                      <a:r>
                        <a:rPr lang="en-US" sz="1600" dirty="0"/>
                        <a:t>0.75 (0.04)</a:t>
                      </a:r>
                    </a:p>
                  </a:txBody>
                  <a:tcPr marL="83127" marR="83127" anchor="ctr"/>
                </a:tc>
                <a:tc>
                  <a:txBody>
                    <a:bodyPr/>
                    <a:lstStyle/>
                    <a:p>
                      <a:pPr algn="ctr"/>
                      <a:r>
                        <a:rPr lang="en-US" sz="1600" dirty="0"/>
                        <a:t>0.78 (0.04)</a:t>
                      </a:r>
                    </a:p>
                  </a:txBody>
                  <a:tcPr marL="83127" marR="83127" anchor="ctr"/>
                </a:tc>
                <a:tc>
                  <a:txBody>
                    <a:bodyPr/>
                    <a:lstStyle/>
                    <a:p>
                      <a:pPr algn="ctr"/>
                      <a:r>
                        <a:rPr lang="en-US" sz="1600" dirty="0"/>
                        <a:t>0.78 (0.05)</a:t>
                      </a:r>
                    </a:p>
                  </a:txBody>
                  <a:tcPr marL="83127" marR="83127" anchor="ctr"/>
                </a:tc>
                <a:tc>
                  <a:txBody>
                    <a:bodyPr/>
                    <a:lstStyle/>
                    <a:p>
                      <a:pPr algn="ctr"/>
                      <a:r>
                        <a:rPr lang="en-US" sz="1600" dirty="0"/>
                        <a:t>0.81 (0.03)</a:t>
                      </a:r>
                    </a:p>
                  </a:txBody>
                  <a:tcPr marL="83127" marR="83127" anchor="ctr"/>
                </a:tc>
                <a:tc>
                  <a:txBody>
                    <a:bodyPr/>
                    <a:lstStyle/>
                    <a:p>
                      <a:pPr algn="ctr"/>
                      <a:r>
                        <a:rPr lang="en-US" sz="1600" dirty="0"/>
                        <a:t>0.81 (0.03)</a:t>
                      </a:r>
                    </a:p>
                  </a:txBody>
                  <a:tcPr marL="83127" marR="83127" anchor="ctr"/>
                </a:tc>
                <a:tc>
                  <a:txBody>
                    <a:bodyPr/>
                    <a:lstStyle/>
                    <a:p>
                      <a:pPr algn="ctr"/>
                      <a:r>
                        <a:rPr lang="en-US" sz="1600" dirty="0"/>
                        <a:t>0.87 (0.04)</a:t>
                      </a:r>
                    </a:p>
                  </a:txBody>
                  <a:tcPr marL="83127" marR="83127" anchor="ctr"/>
                </a:tc>
                <a:extLst>
                  <a:ext uri="{0D108BD9-81ED-4DB2-BD59-A6C34878D82A}">
                    <a16:rowId xmlns:a16="http://schemas.microsoft.com/office/drawing/2014/main" val="4171505579"/>
                  </a:ext>
                </a:extLst>
              </a:tr>
              <a:tr h="661940">
                <a:tc>
                  <a:txBody>
                    <a:bodyPr/>
                    <a:lstStyle/>
                    <a:p>
                      <a:pPr algn="ctr"/>
                      <a:r>
                        <a:rPr lang="en-US" dirty="0"/>
                        <a:t>MISPEL</a:t>
                      </a:r>
                    </a:p>
                  </a:txBody>
                  <a:tcPr marL="83127" marR="83127"/>
                </a:tc>
                <a:tc>
                  <a:txBody>
                    <a:bodyPr/>
                    <a:lstStyle/>
                    <a:p>
                      <a:pPr algn="ctr"/>
                      <a:r>
                        <a:rPr lang="en-US" sz="1600" b="1" dirty="0"/>
                        <a:t>0.84</a:t>
                      </a:r>
                      <a:r>
                        <a:rPr lang="en-US" sz="1600" dirty="0"/>
                        <a:t> (0.04)</a:t>
                      </a:r>
                    </a:p>
                  </a:txBody>
                  <a:tcPr marL="83127" marR="83127" anchor="ctr"/>
                </a:tc>
                <a:tc>
                  <a:txBody>
                    <a:bodyPr/>
                    <a:lstStyle/>
                    <a:p>
                      <a:pPr algn="ctr"/>
                      <a:r>
                        <a:rPr lang="en-US" sz="1600" b="1" dirty="0"/>
                        <a:t>0.85</a:t>
                      </a:r>
                      <a:r>
                        <a:rPr lang="en-US" sz="1600" dirty="0"/>
                        <a:t> (0.04)</a:t>
                      </a:r>
                    </a:p>
                  </a:txBody>
                  <a:tcPr marL="83127" marR="83127" anchor="ctr"/>
                </a:tc>
                <a:tc>
                  <a:txBody>
                    <a:bodyPr/>
                    <a:lstStyle/>
                    <a:p>
                      <a:pPr algn="ctr"/>
                      <a:r>
                        <a:rPr lang="en-US" sz="1600" b="1" dirty="0"/>
                        <a:t>0.86</a:t>
                      </a:r>
                      <a:r>
                        <a:rPr lang="en-US" sz="1600" dirty="0"/>
                        <a:t> (0.05)</a:t>
                      </a:r>
                    </a:p>
                  </a:txBody>
                  <a:tcPr marL="83127" marR="83127" anchor="ctr"/>
                </a:tc>
                <a:tc>
                  <a:txBody>
                    <a:bodyPr/>
                    <a:lstStyle/>
                    <a:p>
                      <a:pPr algn="ctr"/>
                      <a:r>
                        <a:rPr lang="en-US" sz="1600" b="1" dirty="0"/>
                        <a:t>0.87</a:t>
                      </a:r>
                      <a:r>
                        <a:rPr lang="en-US" sz="1600" dirty="0"/>
                        <a:t> (0.03)</a:t>
                      </a:r>
                    </a:p>
                  </a:txBody>
                  <a:tcPr marL="83127" marR="83127" anchor="ctr"/>
                </a:tc>
                <a:tc>
                  <a:txBody>
                    <a:bodyPr/>
                    <a:lstStyle/>
                    <a:p>
                      <a:pPr algn="ctr"/>
                      <a:r>
                        <a:rPr lang="en-US" sz="1600" b="1" dirty="0"/>
                        <a:t>0.87</a:t>
                      </a:r>
                      <a:r>
                        <a:rPr lang="en-US" sz="1600" dirty="0"/>
                        <a:t> (0.03)</a:t>
                      </a:r>
                    </a:p>
                  </a:txBody>
                  <a:tcPr marL="83127" marR="83127" anchor="ctr"/>
                </a:tc>
                <a:tc>
                  <a:txBody>
                    <a:bodyPr/>
                    <a:lstStyle/>
                    <a:p>
                      <a:pPr algn="ctr"/>
                      <a:r>
                        <a:rPr lang="en-US" sz="1600" b="1" dirty="0"/>
                        <a:t>0.91</a:t>
                      </a:r>
                      <a:r>
                        <a:rPr lang="en-US" sz="1600" dirty="0"/>
                        <a:t> (0.03)</a:t>
                      </a:r>
                    </a:p>
                  </a:txBody>
                  <a:tcPr marL="83127" marR="83127" anchor="ctr"/>
                </a:tc>
                <a:extLst>
                  <a:ext uri="{0D108BD9-81ED-4DB2-BD59-A6C34878D82A}">
                    <a16:rowId xmlns:a16="http://schemas.microsoft.com/office/drawing/2014/main" val="4066926325"/>
                  </a:ext>
                </a:extLst>
              </a:tr>
            </a:tbl>
          </a:graphicData>
        </a:graphic>
      </p:graphicFrame>
      <p:sp>
        <p:nvSpPr>
          <p:cNvPr id="9" name="TextBox 8">
            <a:extLst>
              <a:ext uri="{FF2B5EF4-FFF2-40B4-BE49-F238E27FC236}">
                <a16:creationId xmlns:a16="http://schemas.microsoft.com/office/drawing/2014/main" id="{20244D15-D6AB-2E41-A83A-F526D18F083F}"/>
              </a:ext>
            </a:extLst>
          </p:cNvPr>
          <p:cNvSpPr txBox="1"/>
          <p:nvPr/>
        </p:nvSpPr>
        <p:spPr>
          <a:xfrm>
            <a:off x="1340065" y="4966140"/>
            <a:ext cx="10279126" cy="338554"/>
          </a:xfrm>
          <a:prstGeom prst="rect">
            <a:avLst/>
          </a:prstGeom>
          <a:noFill/>
        </p:spPr>
        <p:txBody>
          <a:bodyPr wrap="square" rtlCol="0">
            <a:spAutoFit/>
          </a:bodyPr>
          <a:lstStyle/>
          <a:p>
            <a:pPr algn="ctr"/>
            <a:r>
              <a:rPr lang="en-US" sz="1600" dirty="0"/>
              <a:t>Table 1. Pairwise comparison of image similarity across scanners. The reported values are the Mean (SD) of SSIMs. </a:t>
            </a:r>
          </a:p>
        </p:txBody>
      </p:sp>
      <p:sp>
        <p:nvSpPr>
          <p:cNvPr id="11" name="Content Placeholder 2">
            <a:extLst>
              <a:ext uri="{FF2B5EF4-FFF2-40B4-BE49-F238E27FC236}">
                <a16:creationId xmlns:a16="http://schemas.microsoft.com/office/drawing/2014/main" id="{EF92860B-3860-0749-9E3F-5A4B6F00AD7D}"/>
              </a:ext>
            </a:extLst>
          </p:cNvPr>
          <p:cNvSpPr txBox="1">
            <a:spLocks/>
          </p:cNvSpPr>
          <p:nvPr/>
        </p:nvSpPr>
        <p:spPr>
          <a:xfrm>
            <a:off x="1158892" y="1289315"/>
            <a:ext cx="6915469" cy="62641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Structural similarity index measure (SSIM).  </a:t>
            </a:r>
          </a:p>
        </p:txBody>
      </p:sp>
    </p:spTree>
    <p:extLst>
      <p:ext uri="{BB962C8B-B14F-4D97-AF65-F5344CB8AC3E}">
        <p14:creationId xmlns:p14="http://schemas.microsoft.com/office/powerpoint/2010/main" val="3084616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A1432F-5711-184C-AAF2-81D7ADB896A1}"/>
              </a:ext>
            </a:extLst>
          </p:cNvPr>
          <p:cNvSpPr/>
          <p:nvPr/>
        </p:nvSpPr>
        <p:spPr>
          <a:xfrm>
            <a:off x="3073663" y="2796765"/>
            <a:ext cx="1254218" cy="1570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F2C85C51-E0D9-C54E-8966-92C9FA31DA49}"/>
              </a:ext>
            </a:extLst>
          </p:cNvPr>
          <p:cNvGrpSpPr/>
          <p:nvPr/>
        </p:nvGrpSpPr>
        <p:grpSpPr>
          <a:xfrm>
            <a:off x="2502568" y="1045790"/>
            <a:ext cx="6801304" cy="1328443"/>
            <a:chOff x="1746775" y="544317"/>
            <a:chExt cx="6993261" cy="1544135"/>
          </a:xfrm>
        </p:grpSpPr>
        <p:sp>
          <p:nvSpPr>
            <p:cNvPr id="9" name="Rectangle 8">
              <a:extLst>
                <a:ext uri="{FF2B5EF4-FFF2-40B4-BE49-F238E27FC236}">
                  <a16:creationId xmlns:a16="http://schemas.microsoft.com/office/drawing/2014/main" id="{C2D10810-C9FB-C846-8F0C-6D9564817D36}"/>
                </a:ext>
              </a:extLst>
            </p:cNvPr>
            <p:cNvSpPr/>
            <p:nvPr/>
          </p:nvSpPr>
          <p:spPr>
            <a:xfrm>
              <a:off x="1746775" y="554930"/>
              <a:ext cx="6952844" cy="1533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gure 2 Tissue classification. Left panel: Whole-brain images can be segmented into background and different tissue classes, such as gray matter (GM), white matter (WM), and cerebrospinal fluid (CSF) based on their intensity. Note that these tissue-specific intensity distributions overlap, which can be due to partial volume effects. Right panel: The GM, WM, and CSF segments (top) were obtained using a partial volume estimation, which allows for more than one tissue per voxel. The partial volume estimation label (bottom) depicts the voxel values as transitions between tissue contents. GM is shown in yellow, WM in red, and CSF in blue. Voxels containing both GM and WM are shown in varying shades of orange, depending on the mixture of both tissues at this location. Voxels containing both GM and CSF are shown in varying shades of green, depending on the mixture of both tissues at this location. As both voxel size and tissue content per voxel are known, proper estimations of local tissue volumes can be made.">
              <a:extLst>
                <a:ext uri="{FF2B5EF4-FFF2-40B4-BE49-F238E27FC236}">
                  <a16:creationId xmlns:a16="http://schemas.microsoft.com/office/drawing/2014/main" id="{FB788DD1-547D-D943-BCCB-582F392D7F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873" t="12671" r="17981" b="51494"/>
            <a:stretch/>
          </p:blipFill>
          <p:spPr bwMode="auto">
            <a:xfrm>
              <a:off x="4100373" y="712529"/>
              <a:ext cx="2209303" cy="13323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0D5351-0D9B-4142-934D-177C2369170F}"/>
                </a:ext>
              </a:extLst>
            </p:cNvPr>
            <p:cNvSpPr txBox="1"/>
            <p:nvPr/>
          </p:nvSpPr>
          <p:spPr>
            <a:xfrm>
              <a:off x="4787868" y="584869"/>
              <a:ext cx="474733" cy="215444"/>
            </a:xfrm>
            <a:prstGeom prst="rect">
              <a:avLst/>
            </a:prstGeom>
            <a:noFill/>
          </p:spPr>
          <p:txBody>
            <a:bodyPr wrap="square" lIns="0" tIns="0" rIns="0" bIns="0" rtlCol="0">
              <a:spAutoFit/>
            </a:bodyPr>
            <a:lstStyle/>
            <a:p>
              <a:pPr algn="ctr"/>
              <a:r>
                <a:rPr lang="en-US" sz="1400" dirty="0">
                  <a:solidFill>
                    <a:srgbClr val="4A86E9"/>
                  </a:solidFill>
                </a:rPr>
                <a:t>GM</a:t>
              </a:r>
            </a:p>
          </p:txBody>
        </p:sp>
        <p:sp>
          <p:nvSpPr>
            <p:cNvPr id="12" name="TextBox 11">
              <a:extLst>
                <a:ext uri="{FF2B5EF4-FFF2-40B4-BE49-F238E27FC236}">
                  <a16:creationId xmlns:a16="http://schemas.microsoft.com/office/drawing/2014/main" id="{4F795CD3-1D73-6442-A1BE-E32442819815}"/>
                </a:ext>
              </a:extLst>
            </p:cNvPr>
            <p:cNvSpPr txBox="1"/>
            <p:nvPr/>
          </p:nvSpPr>
          <p:spPr>
            <a:xfrm>
              <a:off x="5867108" y="544317"/>
              <a:ext cx="540494" cy="307777"/>
            </a:xfrm>
            <a:prstGeom prst="rect">
              <a:avLst/>
            </a:prstGeom>
            <a:noFill/>
          </p:spPr>
          <p:txBody>
            <a:bodyPr wrap="square" rtlCol="0">
              <a:spAutoFit/>
            </a:bodyPr>
            <a:lstStyle/>
            <a:p>
              <a:pPr algn="ctr"/>
              <a:r>
                <a:rPr lang="en-US" sz="1400" dirty="0">
                  <a:solidFill>
                    <a:srgbClr val="FF0000"/>
                  </a:solidFill>
                </a:rPr>
                <a:t>WM</a:t>
              </a:r>
            </a:p>
          </p:txBody>
        </p:sp>
        <p:cxnSp>
          <p:nvCxnSpPr>
            <p:cNvPr id="13" name="Straight Arrow Connector 12">
              <a:extLst>
                <a:ext uri="{FF2B5EF4-FFF2-40B4-BE49-F238E27FC236}">
                  <a16:creationId xmlns:a16="http://schemas.microsoft.com/office/drawing/2014/main" id="{FC6D7CBF-4F86-864F-A93C-B0680A46876A}"/>
                </a:ext>
              </a:extLst>
            </p:cNvPr>
            <p:cNvCxnSpPr>
              <a:cxnSpLocks/>
            </p:cNvCxnSpPr>
            <p:nvPr/>
          </p:nvCxnSpPr>
          <p:spPr>
            <a:xfrm>
              <a:off x="2909003" y="1350926"/>
              <a:ext cx="1269890" cy="0"/>
            </a:xfrm>
            <a:prstGeom prst="straightConnector1">
              <a:avLst/>
            </a:prstGeom>
            <a:ln w="127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C89BEF-707F-9244-BF54-A038B47F79DB}"/>
                </a:ext>
              </a:extLst>
            </p:cNvPr>
            <p:cNvSpPr txBox="1"/>
            <p:nvPr/>
          </p:nvSpPr>
          <p:spPr>
            <a:xfrm>
              <a:off x="2694977" y="1085326"/>
              <a:ext cx="1664629" cy="523220"/>
            </a:xfrm>
            <a:prstGeom prst="rect">
              <a:avLst/>
            </a:prstGeom>
            <a:noFill/>
          </p:spPr>
          <p:txBody>
            <a:bodyPr wrap="square" rtlCol="0">
              <a:spAutoFit/>
            </a:bodyPr>
            <a:lstStyle/>
            <a:p>
              <a:pPr algn="ctr"/>
              <a:r>
                <a:rPr lang="en-US" sz="1400" dirty="0">
                  <a:solidFill>
                    <a:srgbClr val="FFFF00"/>
                  </a:solidFill>
                </a:rPr>
                <a:t>Tissue</a:t>
              </a:r>
            </a:p>
            <a:p>
              <a:pPr algn="ctr"/>
              <a:r>
                <a:rPr lang="en-US" sz="1400" dirty="0">
                  <a:solidFill>
                    <a:srgbClr val="FFFF00"/>
                  </a:solidFill>
                </a:rPr>
                <a:t>Segmentation</a:t>
              </a:r>
            </a:p>
          </p:txBody>
        </p:sp>
        <p:pic>
          <p:nvPicPr>
            <p:cNvPr id="15" name="Picture 8">
              <a:extLst>
                <a:ext uri="{FF2B5EF4-FFF2-40B4-BE49-F238E27FC236}">
                  <a16:creationId xmlns:a16="http://schemas.microsoft.com/office/drawing/2014/main" id="{20418DFC-946A-7E49-B12C-B3E2D9A215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0" t="2814" r="75882" b="17028"/>
            <a:stretch/>
          </p:blipFill>
          <p:spPr bwMode="auto">
            <a:xfrm>
              <a:off x="1810638" y="692591"/>
              <a:ext cx="1098365" cy="130869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3F082E2C-5418-DE46-92B6-424FDA17A46B}"/>
                </a:ext>
              </a:extLst>
            </p:cNvPr>
            <p:cNvCxnSpPr>
              <a:cxnSpLocks/>
            </p:cNvCxnSpPr>
            <p:nvPr/>
          </p:nvCxnSpPr>
          <p:spPr>
            <a:xfrm>
              <a:off x="6268796" y="1350926"/>
              <a:ext cx="1269890" cy="0"/>
            </a:xfrm>
            <a:prstGeom prst="straightConnector1">
              <a:avLst/>
            </a:prstGeom>
            <a:ln w="127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2259CBE-C31A-2F45-83E6-1813D4EB57B4}"/>
                </a:ext>
              </a:extLst>
            </p:cNvPr>
            <p:cNvSpPr txBox="1"/>
            <p:nvPr/>
          </p:nvSpPr>
          <p:spPr>
            <a:xfrm>
              <a:off x="6054770" y="1085326"/>
              <a:ext cx="1664629" cy="523220"/>
            </a:xfrm>
            <a:prstGeom prst="rect">
              <a:avLst/>
            </a:prstGeom>
            <a:noFill/>
          </p:spPr>
          <p:txBody>
            <a:bodyPr wrap="square" rtlCol="0">
              <a:spAutoFit/>
            </a:bodyPr>
            <a:lstStyle/>
            <a:p>
              <a:pPr algn="ctr"/>
              <a:r>
                <a:rPr lang="en-US" sz="1400" dirty="0">
                  <a:solidFill>
                    <a:srgbClr val="FFFF00"/>
                  </a:solidFill>
                </a:rPr>
                <a:t>Volume</a:t>
              </a:r>
            </a:p>
            <a:p>
              <a:pPr algn="ctr"/>
              <a:r>
                <a:rPr lang="en-US" sz="1400" dirty="0">
                  <a:solidFill>
                    <a:srgbClr val="FFFF00"/>
                  </a:solidFill>
                </a:rPr>
                <a:t>Extraction</a:t>
              </a:r>
            </a:p>
          </p:txBody>
        </p:sp>
        <p:sp>
          <p:nvSpPr>
            <p:cNvPr id="18" name="TextBox 17">
              <a:extLst>
                <a:ext uri="{FF2B5EF4-FFF2-40B4-BE49-F238E27FC236}">
                  <a16:creationId xmlns:a16="http://schemas.microsoft.com/office/drawing/2014/main" id="{42E5903A-8785-D34B-A6DC-5AF7AB721189}"/>
                </a:ext>
              </a:extLst>
            </p:cNvPr>
            <p:cNvSpPr txBox="1"/>
            <p:nvPr/>
          </p:nvSpPr>
          <p:spPr>
            <a:xfrm>
              <a:off x="7470146" y="1141587"/>
              <a:ext cx="1269890" cy="430887"/>
            </a:xfrm>
            <a:prstGeom prst="rect">
              <a:avLst/>
            </a:prstGeom>
            <a:noFill/>
          </p:spPr>
          <p:txBody>
            <a:bodyPr wrap="square" lIns="0" tIns="0" rIns="0" bIns="0" rtlCol="0">
              <a:spAutoFit/>
            </a:bodyPr>
            <a:lstStyle/>
            <a:p>
              <a:pPr algn="ctr"/>
              <a:r>
                <a:rPr lang="en-US" sz="1400" dirty="0">
                  <a:solidFill>
                    <a:srgbClr val="4A86E9"/>
                  </a:solidFill>
                </a:rPr>
                <a:t>GM</a:t>
              </a:r>
              <a:r>
                <a:rPr lang="en-US" sz="1400" dirty="0">
                  <a:solidFill>
                    <a:schemeClr val="bg1"/>
                  </a:solidFill>
                </a:rPr>
                <a:t> Volume</a:t>
              </a:r>
            </a:p>
            <a:p>
              <a:pPr algn="ctr"/>
              <a:r>
                <a:rPr lang="en-US" sz="1400" dirty="0">
                  <a:solidFill>
                    <a:srgbClr val="FF0000"/>
                  </a:solidFill>
                </a:rPr>
                <a:t>WM</a:t>
              </a:r>
              <a:r>
                <a:rPr lang="en-US" sz="1400" dirty="0">
                  <a:solidFill>
                    <a:schemeClr val="bg1"/>
                  </a:solidFill>
                </a:rPr>
                <a:t> Volume</a:t>
              </a:r>
            </a:p>
          </p:txBody>
        </p:sp>
      </p:grpSp>
      <p:sp>
        <p:nvSpPr>
          <p:cNvPr id="19" name="Title 1">
            <a:extLst>
              <a:ext uri="{FF2B5EF4-FFF2-40B4-BE49-F238E27FC236}">
                <a16:creationId xmlns:a16="http://schemas.microsoft.com/office/drawing/2014/main" id="{64310F24-8962-DB45-973C-51D2503EEA68}"/>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Results: Volumetric Similarity</a:t>
            </a:r>
            <a:endParaRPr lang="en-US" sz="2800" b="1" dirty="0">
              <a:latin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BB5AB666-70EB-FD4F-9660-33D15947A476}"/>
              </a:ext>
            </a:extLst>
          </p:cNvPr>
          <p:cNvGrpSpPr>
            <a:grpSpLocks noChangeAspect="1"/>
          </p:cNvGrpSpPr>
          <p:nvPr/>
        </p:nvGrpSpPr>
        <p:grpSpPr>
          <a:xfrm>
            <a:off x="2564677" y="2796766"/>
            <a:ext cx="3151905" cy="3995978"/>
            <a:chOff x="0" y="3429000"/>
            <a:chExt cx="2571401" cy="3260016"/>
          </a:xfrm>
        </p:grpSpPr>
        <p:pic>
          <p:nvPicPr>
            <p:cNvPr id="21" name="Picture 20" descr="Chart, box and whisker chart&#10;&#10;Description automatically generated">
              <a:extLst>
                <a:ext uri="{FF2B5EF4-FFF2-40B4-BE49-F238E27FC236}">
                  <a16:creationId xmlns:a16="http://schemas.microsoft.com/office/drawing/2014/main" id="{EF2C95CC-C47C-A94E-9C58-A0A2DCC110E2}"/>
                </a:ext>
              </a:extLst>
            </p:cNvPr>
            <p:cNvPicPr>
              <a:picLocks noChangeAspect="1"/>
            </p:cNvPicPr>
            <p:nvPr/>
          </p:nvPicPr>
          <p:blipFill rotWithShape="1">
            <a:blip r:embed="rId5">
              <a:extLst>
                <a:ext uri="{28A0092B-C50C-407E-A947-70E740481C1C}">
                  <a14:useLocalDpi xmlns:a14="http://schemas.microsoft.com/office/drawing/2010/main" val="0"/>
                </a:ext>
              </a:extLst>
            </a:blip>
            <a:srcRect l="1552" t="11520" r="68472" b="1517"/>
            <a:stretch/>
          </p:blipFill>
          <p:spPr>
            <a:xfrm>
              <a:off x="0" y="3429000"/>
              <a:ext cx="1508101" cy="3260016"/>
            </a:xfrm>
            <a:prstGeom prst="rect">
              <a:avLst/>
            </a:prstGeom>
          </p:spPr>
        </p:pic>
        <p:pic>
          <p:nvPicPr>
            <p:cNvPr id="22" name="Picture 21" descr="Chart, box and whisker chart&#10;&#10;Description automatically generated">
              <a:extLst>
                <a:ext uri="{FF2B5EF4-FFF2-40B4-BE49-F238E27FC236}">
                  <a16:creationId xmlns:a16="http://schemas.microsoft.com/office/drawing/2014/main" id="{778358B3-2F1F-6F44-82FC-8939E7277BDE}"/>
                </a:ext>
              </a:extLst>
            </p:cNvPr>
            <p:cNvPicPr>
              <a:picLocks noChangeAspect="1"/>
            </p:cNvPicPr>
            <p:nvPr/>
          </p:nvPicPr>
          <p:blipFill rotWithShape="1">
            <a:blip r:embed="rId5">
              <a:extLst>
                <a:ext uri="{28A0092B-C50C-407E-A947-70E740481C1C}">
                  <a14:useLocalDpi xmlns:a14="http://schemas.microsoft.com/office/drawing/2010/main" val="0"/>
                </a:ext>
              </a:extLst>
            </a:blip>
            <a:srcRect l="70058" t="11520" r="8540" b="1517"/>
            <a:stretch/>
          </p:blipFill>
          <p:spPr>
            <a:xfrm>
              <a:off x="1494631" y="3429000"/>
              <a:ext cx="1076770" cy="3260016"/>
            </a:xfrm>
            <a:prstGeom prst="rect">
              <a:avLst/>
            </a:prstGeom>
          </p:spPr>
        </p:pic>
      </p:grpSp>
      <p:grpSp>
        <p:nvGrpSpPr>
          <p:cNvPr id="23" name="Group 22">
            <a:extLst>
              <a:ext uri="{FF2B5EF4-FFF2-40B4-BE49-F238E27FC236}">
                <a16:creationId xmlns:a16="http://schemas.microsoft.com/office/drawing/2014/main" id="{B68D239C-6BB3-3145-89F6-95E90C725ADE}"/>
              </a:ext>
            </a:extLst>
          </p:cNvPr>
          <p:cNvGrpSpPr/>
          <p:nvPr/>
        </p:nvGrpSpPr>
        <p:grpSpPr>
          <a:xfrm>
            <a:off x="5921888" y="2504892"/>
            <a:ext cx="3438739" cy="4335978"/>
            <a:chOff x="4763644" y="2267894"/>
            <a:chExt cx="3366095" cy="4660542"/>
          </a:xfrm>
        </p:grpSpPr>
        <p:pic>
          <p:nvPicPr>
            <p:cNvPr id="24" name="Picture 23" descr="Chart, box and whisker chart&#10;&#10;Description automatically generated">
              <a:extLst>
                <a:ext uri="{FF2B5EF4-FFF2-40B4-BE49-F238E27FC236}">
                  <a16:creationId xmlns:a16="http://schemas.microsoft.com/office/drawing/2014/main" id="{1CAB0594-9188-8D4A-B226-44103D87562F}"/>
                </a:ext>
              </a:extLst>
            </p:cNvPr>
            <p:cNvPicPr>
              <a:picLocks noChangeAspect="1"/>
            </p:cNvPicPr>
            <p:nvPr/>
          </p:nvPicPr>
          <p:blipFill rotWithShape="1">
            <a:blip r:embed="rId6">
              <a:extLst>
                <a:ext uri="{28A0092B-C50C-407E-A947-70E740481C1C}">
                  <a14:useLocalDpi xmlns:a14="http://schemas.microsoft.com/office/drawing/2010/main" val="0"/>
                </a:ext>
              </a:extLst>
            </a:blip>
            <a:srcRect l="1556" t="11575" r="67449" b="1047"/>
            <a:stretch/>
          </p:blipFill>
          <p:spPr>
            <a:xfrm>
              <a:off x="4763644" y="2607893"/>
              <a:ext cx="2059282" cy="4320543"/>
            </a:xfrm>
            <a:prstGeom prst="rect">
              <a:avLst/>
            </a:prstGeom>
          </p:spPr>
        </p:pic>
        <p:sp>
          <p:nvSpPr>
            <p:cNvPr id="25" name="TextBox 24">
              <a:extLst>
                <a:ext uri="{FF2B5EF4-FFF2-40B4-BE49-F238E27FC236}">
                  <a16:creationId xmlns:a16="http://schemas.microsoft.com/office/drawing/2014/main" id="{B9FA2304-FACC-0143-9EA3-3C19B18C5188}"/>
                </a:ext>
              </a:extLst>
            </p:cNvPr>
            <p:cNvSpPr txBox="1"/>
            <p:nvPr/>
          </p:nvSpPr>
          <p:spPr>
            <a:xfrm>
              <a:off x="6045918" y="2267894"/>
              <a:ext cx="1554016" cy="400110"/>
            </a:xfrm>
            <a:prstGeom prst="rect">
              <a:avLst/>
            </a:prstGeom>
            <a:noFill/>
          </p:spPr>
          <p:txBody>
            <a:bodyPr wrap="none" rtlCol="0">
              <a:spAutoFit/>
            </a:bodyPr>
            <a:lstStyle/>
            <a:p>
              <a:pPr algn="ctr"/>
              <a:r>
                <a:rPr lang="en-US" sz="2000" dirty="0"/>
                <a:t>White Matter</a:t>
              </a:r>
            </a:p>
          </p:txBody>
        </p:sp>
        <p:pic>
          <p:nvPicPr>
            <p:cNvPr id="26" name="Picture 25" descr="Chart, box and whisker chart&#10;&#10;Description automatically generated">
              <a:extLst>
                <a:ext uri="{FF2B5EF4-FFF2-40B4-BE49-F238E27FC236}">
                  <a16:creationId xmlns:a16="http://schemas.microsoft.com/office/drawing/2014/main" id="{4185A04D-46EA-EB45-BC74-13B42AD8BDEE}"/>
                </a:ext>
              </a:extLst>
            </p:cNvPr>
            <p:cNvPicPr>
              <a:picLocks noChangeAspect="1"/>
            </p:cNvPicPr>
            <p:nvPr/>
          </p:nvPicPr>
          <p:blipFill rotWithShape="1">
            <a:blip r:embed="rId6">
              <a:extLst>
                <a:ext uri="{28A0092B-C50C-407E-A947-70E740481C1C}">
                  <a14:useLocalDpi xmlns:a14="http://schemas.microsoft.com/office/drawing/2010/main" val="0"/>
                </a:ext>
              </a:extLst>
            </a:blip>
            <a:srcRect l="69357" t="11575" r="9164" b="1047"/>
            <a:stretch/>
          </p:blipFill>
          <p:spPr>
            <a:xfrm>
              <a:off x="6702680" y="2607893"/>
              <a:ext cx="1427059" cy="4320543"/>
            </a:xfrm>
            <a:prstGeom prst="rect">
              <a:avLst/>
            </a:prstGeom>
          </p:spPr>
        </p:pic>
      </p:grpSp>
      <p:sp>
        <p:nvSpPr>
          <p:cNvPr id="27" name="TextBox 26">
            <a:extLst>
              <a:ext uri="{FF2B5EF4-FFF2-40B4-BE49-F238E27FC236}">
                <a16:creationId xmlns:a16="http://schemas.microsoft.com/office/drawing/2014/main" id="{D4B71053-7EC7-7C48-BCEA-425D6EEDF557}"/>
              </a:ext>
            </a:extLst>
          </p:cNvPr>
          <p:cNvSpPr txBox="1"/>
          <p:nvPr/>
        </p:nvSpPr>
        <p:spPr>
          <a:xfrm>
            <a:off x="3704942" y="2404000"/>
            <a:ext cx="1407886" cy="400110"/>
          </a:xfrm>
          <a:prstGeom prst="rect">
            <a:avLst/>
          </a:prstGeom>
          <a:noFill/>
        </p:spPr>
        <p:txBody>
          <a:bodyPr wrap="none" rtlCol="0">
            <a:spAutoFit/>
          </a:bodyPr>
          <a:lstStyle/>
          <a:p>
            <a:pPr algn="ctr"/>
            <a:r>
              <a:rPr lang="en-US" sz="2000" dirty="0"/>
              <a:t>Gray Matter</a:t>
            </a:r>
          </a:p>
        </p:txBody>
      </p:sp>
    </p:spTree>
    <p:extLst>
      <p:ext uri="{BB962C8B-B14F-4D97-AF65-F5344CB8AC3E}">
        <p14:creationId xmlns:p14="http://schemas.microsoft.com/office/powerpoint/2010/main" val="129189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FB81A6-A1FA-8D4F-893B-843DF8D96A7B}"/>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Conclusions and Future work</a:t>
            </a:r>
            <a:endParaRPr lang="en-US" sz="2800" b="1"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B2518D4B-2C09-6142-813F-C81048351E6C}"/>
              </a:ext>
            </a:extLst>
          </p:cNvPr>
          <p:cNvSpPr txBox="1">
            <a:spLocks/>
          </p:cNvSpPr>
          <p:nvPr/>
        </p:nvSpPr>
        <p:spPr>
          <a:xfrm>
            <a:off x="1096381" y="1352662"/>
            <a:ext cx="9282861" cy="1567001"/>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Introduced the concept of harmonization. </a:t>
            </a:r>
          </a:p>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Introduced MISPEL, a m</a:t>
            </a:r>
            <a:r>
              <a:rPr lang="en-US" altLang="ko-KR" sz="2400" dirty="0">
                <a:solidFill>
                  <a:schemeClr val="tx1"/>
                </a:solidFill>
                <a:latin typeface="Calibri" panose="020F0502020204030204" pitchFamily="34" charset="0"/>
                <a:cs typeface="Calibri" panose="020F0502020204030204" pitchFamily="34" charset="0"/>
              </a:rPr>
              <a:t>ulti-scanner image harmonization with structural preserving embedding learning. </a:t>
            </a:r>
            <a:endParaRPr lang="en-US" sz="2400" dirty="0">
              <a:solidFill>
                <a:schemeClr val="tx1"/>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382BCD8D-4F03-9440-8F27-4BE59E93ACFD}"/>
              </a:ext>
            </a:extLst>
          </p:cNvPr>
          <p:cNvSpPr txBox="1">
            <a:spLocks/>
          </p:cNvSpPr>
          <p:nvPr/>
        </p:nvSpPr>
        <p:spPr>
          <a:xfrm>
            <a:off x="1553579" y="3462197"/>
            <a:ext cx="9282861" cy="2043141"/>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just">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seek further qualitative assessments by expert neuroradiologists to clinically validate our work. </a:t>
            </a:r>
          </a:p>
          <a:p>
            <a:pPr algn="just">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investigate how our harmonization framework may impact potential downstream analyses.</a:t>
            </a:r>
          </a:p>
          <a:p>
            <a:pPr algn="just">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and investigate our method on other MR modalities, such as Flair. </a:t>
            </a:r>
          </a:p>
          <a:p>
            <a:pPr algn="just">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48D06745-79C8-BE4F-95EB-EC9E9A6B4FB8}"/>
              </a:ext>
            </a:extLst>
          </p:cNvPr>
          <p:cNvSpPr txBox="1">
            <a:spLocks/>
          </p:cNvSpPr>
          <p:nvPr/>
        </p:nvSpPr>
        <p:spPr>
          <a:xfrm>
            <a:off x="1072319" y="2900719"/>
            <a:ext cx="9282861" cy="49508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Arial" panose="020B0604020202020204" pitchFamily="34" charset="0"/>
              <a:buChar char="•"/>
            </a:pPr>
            <a:r>
              <a:rPr lang="en-US" sz="2400" b="1" dirty="0">
                <a:solidFill>
                  <a:schemeClr val="tx1"/>
                </a:solidFill>
                <a:latin typeface="Calibri" panose="020F0502020204030204" pitchFamily="34" charset="0"/>
                <a:cs typeface="Calibri" panose="020F0502020204030204" pitchFamily="34" charset="0"/>
              </a:rPr>
              <a:t>As our future work, we aim to:</a:t>
            </a:r>
          </a:p>
        </p:txBody>
      </p:sp>
    </p:spTree>
    <p:extLst>
      <p:ext uri="{BB962C8B-B14F-4D97-AF65-F5344CB8AC3E}">
        <p14:creationId xmlns:p14="http://schemas.microsoft.com/office/powerpoint/2010/main" val="276289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ED1CC759-BBD5-3443-B0C0-A9ADD61DB294}"/>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Calibri" panose="020F0502020204030204" pitchFamily="34" charset="0"/>
                <a:cs typeface="Calibri" panose="020F0502020204030204" pitchFamily="34" charset="0"/>
              </a:rPr>
              <a:t>	Motivation</a:t>
            </a:r>
            <a:endParaRPr lang="en-US" sz="2800" b="1" dirty="0">
              <a:latin typeface="Calibri" panose="020F0502020204030204" pitchFamily="34" charset="0"/>
              <a:cs typeface="Calibri" panose="020F0502020204030204" pitchFamily="34" charset="0"/>
            </a:endParaRPr>
          </a:p>
        </p:txBody>
      </p:sp>
      <p:pic>
        <p:nvPicPr>
          <p:cNvPr id="5" name="Picture 4" descr="A picture containing icon&#10;&#10;Description automatically generated">
            <a:extLst>
              <a:ext uri="{FF2B5EF4-FFF2-40B4-BE49-F238E27FC236}">
                <a16:creationId xmlns:a16="http://schemas.microsoft.com/office/drawing/2014/main" id="{38710BF2-539C-0748-8924-52A0152D7375}"/>
              </a:ext>
            </a:extLst>
          </p:cNvPr>
          <p:cNvPicPr>
            <a:picLocks noChangeAspect="1"/>
          </p:cNvPicPr>
          <p:nvPr/>
        </p:nvPicPr>
        <p:blipFill>
          <a:blip r:embed="rId3"/>
          <a:stretch>
            <a:fillRect/>
          </a:stretch>
        </p:blipFill>
        <p:spPr>
          <a:xfrm>
            <a:off x="4313420" y="1896251"/>
            <a:ext cx="3545175" cy="3545175"/>
          </a:xfrm>
          <a:prstGeom prst="rect">
            <a:avLst/>
          </a:prstGeom>
        </p:spPr>
      </p:pic>
      <p:sp>
        <p:nvSpPr>
          <p:cNvPr id="10" name="Content Placeholder 2">
            <a:extLst>
              <a:ext uri="{FF2B5EF4-FFF2-40B4-BE49-F238E27FC236}">
                <a16:creationId xmlns:a16="http://schemas.microsoft.com/office/drawing/2014/main" id="{6770FA3A-EFB9-934C-B163-88B1DB2E05B0}"/>
              </a:ext>
            </a:extLst>
          </p:cNvPr>
          <p:cNvSpPr>
            <a:spLocks noGrp="1"/>
          </p:cNvSpPr>
          <p:nvPr>
            <p:ph idx="1"/>
          </p:nvPr>
        </p:nvSpPr>
        <p:spPr>
          <a:xfrm>
            <a:off x="719532" y="1843782"/>
            <a:ext cx="3897440" cy="779492"/>
          </a:xfrm>
        </p:spPr>
        <p:txBody>
          <a:bodyPr>
            <a:normAutofit fontScale="92500" lnSpcReduction="20000"/>
          </a:bodyPr>
          <a:lstStyle/>
          <a:p>
            <a:pPr marL="0" indent="0" algn="ctr">
              <a:buNone/>
            </a:pPr>
            <a:r>
              <a:rPr lang="en-US" sz="2400" dirty="0">
                <a:solidFill>
                  <a:schemeClr val="tx1"/>
                </a:solidFill>
                <a:latin typeface="Calibri" panose="020F0502020204030204" pitchFamily="34" charset="0"/>
                <a:cs typeface="Calibri" panose="020F0502020204030204" pitchFamily="34" charset="0"/>
              </a:rPr>
              <a:t>Combine neuroimaging</a:t>
            </a:r>
          </a:p>
          <a:p>
            <a:pPr marL="0" indent="0" algn="ctr">
              <a:buNone/>
            </a:pPr>
            <a:r>
              <a:rPr lang="en-US" sz="2400" dirty="0">
                <a:solidFill>
                  <a:schemeClr val="tx1"/>
                </a:solidFill>
                <a:latin typeface="Calibri" panose="020F0502020204030204" pitchFamily="34" charset="0"/>
                <a:cs typeface="Calibri" panose="020F0502020204030204" pitchFamily="34" charset="0"/>
              </a:rPr>
              <a:t> data from different sites.</a:t>
            </a:r>
          </a:p>
        </p:txBody>
      </p:sp>
      <p:sp>
        <p:nvSpPr>
          <p:cNvPr id="11" name="Content Placeholder 2">
            <a:extLst>
              <a:ext uri="{FF2B5EF4-FFF2-40B4-BE49-F238E27FC236}">
                <a16:creationId xmlns:a16="http://schemas.microsoft.com/office/drawing/2014/main" id="{5C5553B0-D803-1C4E-B27D-D52E8CE4876D}"/>
              </a:ext>
            </a:extLst>
          </p:cNvPr>
          <p:cNvSpPr txBox="1">
            <a:spLocks/>
          </p:cNvSpPr>
          <p:nvPr/>
        </p:nvSpPr>
        <p:spPr>
          <a:xfrm>
            <a:off x="7565035" y="3675091"/>
            <a:ext cx="4247214" cy="137910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2200" dirty="0">
                <a:solidFill>
                  <a:srgbClr val="FF0000"/>
                </a:solidFill>
                <a:latin typeface="Calibri" panose="020F0502020204030204" pitchFamily="34" charset="0"/>
                <a:cs typeface="Calibri" panose="020F0502020204030204" pitchFamily="34" charset="0"/>
              </a:rPr>
              <a:t>Problem:</a:t>
            </a:r>
            <a:r>
              <a:rPr lang="en-US" sz="2200" dirty="0">
                <a:solidFill>
                  <a:schemeClr val="tx1"/>
                </a:solidFill>
                <a:latin typeface="Calibri" panose="020F0502020204030204" pitchFamily="34" charset="0"/>
                <a:cs typeface="Calibri" panose="020F0502020204030204" pitchFamily="34" charset="0"/>
              </a:rPr>
              <a:t> </a:t>
            </a:r>
          </a:p>
          <a:p>
            <a:pPr marL="0" indent="0" algn="ctr">
              <a:buNone/>
            </a:pPr>
            <a:r>
              <a:rPr lang="en-US" sz="2200" dirty="0">
                <a:solidFill>
                  <a:schemeClr val="tx1"/>
                </a:solidFill>
                <a:latin typeface="Calibri" panose="020F0502020204030204" pitchFamily="34" charset="0"/>
                <a:cs typeface="Calibri" panose="020F0502020204030204" pitchFamily="34" charset="0"/>
              </a:rPr>
              <a:t>Scanner effects: Increased bias and variance in data due to added variability by scanners. </a:t>
            </a:r>
          </a:p>
          <a:p>
            <a:pPr marL="0" indent="0" algn="ctr">
              <a:buNone/>
            </a:pP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4AB81990-0630-8948-BEC1-8BEC44F40485}"/>
              </a:ext>
            </a:extLst>
          </p:cNvPr>
          <p:cNvSpPr txBox="1">
            <a:spLocks/>
          </p:cNvSpPr>
          <p:nvPr/>
        </p:nvSpPr>
        <p:spPr>
          <a:xfrm>
            <a:off x="863815" y="3810000"/>
            <a:ext cx="3897441" cy="137910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2200" dirty="0">
                <a:solidFill>
                  <a:srgbClr val="FF0000"/>
                </a:solidFill>
                <a:latin typeface="Calibri" panose="020F0502020204030204" pitchFamily="34" charset="0"/>
                <a:cs typeface="Calibri" panose="020F0502020204030204" pitchFamily="34" charset="0"/>
              </a:rPr>
              <a:t>Advantage:</a:t>
            </a:r>
            <a:r>
              <a:rPr lang="en-US" sz="2200" dirty="0">
                <a:solidFill>
                  <a:schemeClr val="tx1"/>
                </a:solidFill>
                <a:latin typeface="Calibri" panose="020F0502020204030204" pitchFamily="34" charset="0"/>
                <a:cs typeface="Calibri" panose="020F0502020204030204" pitchFamily="34" charset="0"/>
              </a:rPr>
              <a:t> </a:t>
            </a:r>
          </a:p>
          <a:p>
            <a:pPr marL="0" indent="0" algn="ctr">
              <a:buNone/>
            </a:pPr>
            <a:r>
              <a:rPr lang="en-US" sz="2200" dirty="0">
                <a:solidFill>
                  <a:schemeClr val="tx1"/>
                </a:solidFill>
                <a:latin typeface="Calibri" panose="020F0502020204030204" pitchFamily="34" charset="0"/>
                <a:cs typeface="Calibri" panose="020F0502020204030204" pitchFamily="34" charset="0"/>
              </a:rPr>
              <a:t>Increase the power of hypothesis tests in studies </a:t>
            </a:r>
          </a:p>
        </p:txBody>
      </p:sp>
      <p:sp>
        <p:nvSpPr>
          <p:cNvPr id="14" name="Down Arrow 13">
            <a:extLst>
              <a:ext uri="{FF2B5EF4-FFF2-40B4-BE49-F238E27FC236}">
                <a16:creationId xmlns:a16="http://schemas.microsoft.com/office/drawing/2014/main" id="{7ED1A45A-8D30-7548-B3EA-CFC2777D7903}"/>
              </a:ext>
            </a:extLst>
          </p:cNvPr>
          <p:cNvSpPr/>
          <p:nvPr/>
        </p:nvSpPr>
        <p:spPr>
          <a:xfrm>
            <a:off x="9383842" y="2608289"/>
            <a:ext cx="254833" cy="852354"/>
          </a:xfrm>
          <a:prstGeom prst="downArrow">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BC0094CA-7CF6-464D-88EB-70011841F1F8}"/>
              </a:ext>
            </a:extLst>
          </p:cNvPr>
          <p:cNvSpPr txBox="1">
            <a:spLocks/>
          </p:cNvSpPr>
          <p:nvPr/>
        </p:nvSpPr>
        <p:spPr>
          <a:xfrm>
            <a:off x="8292069" y="1741352"/>
            <a:ext cx="4467067" cy="77949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en-US" sz="2400" dirty="0">
              <a:solidFill>
                <a:schemeClr val="tx1"/>
              </a:solidFill>
              <a:latin typeface="Calibri" panose="020F0502020204030204" pitchFamily="34" charset="0"/>
              <a:cs typeface="Calibri" panose="020F0502020204030204" pitchFamily="34" charset="0"/>
            </a:endParaRPr>
          </a:p>
        </p:txBody>
      </p:sp>
      <p:sp>
        <p:nvSpPr>
          <p:cNvPr id="18" name="Down Arrow 17">
            <a:extLst>
              <a:ext uri="{FF2B5EF4-FFF2-40B4-BE49-F238E27FC236}">
                <a16:creationId xmlns:a16="http://schemas.microsoft.com/office/drawing/2014/main" id="{F3A63F55-E9F5-E842-BD75-7FE4BDF0E928}"/>
              </a:ext>
            </a:extLst>
          </p:cNvPr>
          <p:cNvSpPr/>
          <p:nvPr/>
        </p:nvSpPr>
        <p:spPr>
          <a:xfrm>
            <a:off x="2610780" y="2715719"/>
            <a:ext cx="254833" cy="852354"/>
          </a:xfrm>
          <a:prstGeom prst="downArrow">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indoor&#10;&#10;Description automatically generated">
            <a:extLst>
              <a:ext uri="{FF2B5EF4-FFF2-40B4-BE49-F238E27FC236}">
                <a16:creationId xmlns:a16="http://schemas.microsoft.com/office/drawing/2014/main" id="{00B4CDDB-254D-2C4D-9070-61ED557FF75A}"/>
              </a:ext>
            </a:extLst>
          </p:cNvPr>
          <p:cNvPicPr>
            <a:picLocks noChangeAspect="1"/>
          </p:cNvPicPr>
          <p:nvPr/>
        </p:nvPicPr>
        <p:blipFill>
          <a:blip r:embed="rId4"/>
          <a:stretch>
            <a:fillRect/>
          </a:stretch>
        </p:blipFill>
        <p:spPr>
          <a:xfrm>
            <a:off x="4478310" y="1319120"/>
            <a:ext cx="798228" cy="571363"/>
          </a:xfrm>
          <a:prstGeom prst="rect">
            <a:avLst/>
          </a:prstGeom>
        </p:spPr>
      </p:pic>
      <p:pic>
        <p:nvPicPr>
          <p:cNvPr id="23" name="Picture 22" descr="A picture containing indoor, appliance&#10;&#10;Description automatically generated">
            <a:extLst>
              <a:ext uri="{FF2B5EF4-FFF2-40B4-BE49-F238E27FC236}">
                <a16:creationId xmlns:a16="http://schemas.microsoft.com/office/drawing/2014/main" id="{619E0081-7D9E-1142-8D46-0E43702F46D9}"/>
              </a:ext>
            </a:extLst>
          </p:cNvPr>
          <p:cNvPicPr>
            <a:picLocks noChangeAspect="1"/>
          </p:cNvPicPr>
          <p:nvPr/>
        </p:nvPicPr>
        <p:blipFill>
          <a:blip r:embed="rId5"/>
          <a:stretch>
            <a:fillRect/>
          </a:stretch>
        </p:blipFill>
        <p:spPr>
          <a:xfrm>
            <a:off x="5622085" y="1319120"/>
            <a:ext cx="832435" cy="512944"/>
          </a:xfrm>
          <a:prstGeom prst="rect">
            <a:avLst/>
          </a:prstGeom>
        </p:spPr>
      </p:pic>
      <p:pic>
        <p:nvPicPr>
          <p:cNvPr id="24" name="Picture 23" descr="A picture containing indoor&#10;&#10;Description automatically generated">
            <a:extLst>
              <a:ext uri="{FF2B5EF4-FFF2-40B4-BE49-F238E27FC236}">
                <a16:creationId xmlns:a16="http://schemas.microsoft.com/office/drawing/2014/main" id="{FFB53E9F-2A5E-C24C-BA17-32DE35E54209}"/>
              </a:ext>
            </a:extLst>
          </p:cNvPr>
          <p:cNvPicPr>
            <a:picLocks noChangeAspect="1"/>
          </p:cNvPicPr>
          <p:nvPr/>
        </p:nvPicPr>
        <p:blipFill>
          <a:blip r:embed="rId4"/>
          <a:stretch>
            <a:fillRect/>
          </a:stretch>
        </p:blipFill>
        <p:spPr>
          <a:xfrm>
            <a:off x="6849252" y="1306630"/>
            <a:ext cx="798228" cy="571363"/>
          </a:xfrm>
          <a:prstGeom prst="rect">
            <a:avLst/>
          </a:prstGeom>
        </p:spPr>
      </p:pic>
      <p:sp>
        <p:nvSpPr>
          <p:cNvPr id="25" name="Content Placeholder 2">
            <a:extLst>
              <a:ext uri="{FF2B5EF4-FFF2-40B4-BE49-F238E27FC236}">
                <a16:creationId xmlns:a16="http://schemas.microsoft.com/office/drawing/2014/main" id="{A66A520C-13E8-C248-889C-5015E09494FA}"/>
              </a:ext>
            </a:extLst>
          </p:cNvPr>
          <p:cNvSpPr txBox="1">
            <a:spLocks/>
          </p:cNvSpPr>
          <p:nvPr/>
        </p:nvSpPr>
        <p:spPr>
          <a:xfrm>
            <a:off x="8022188" y="1771332"/>
            <a:ext cx="3195458" cy="77949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US" sz="2200" dirty="0">
                <a:solidFill>
                  <a:schemeClr val="tx1"/>
                </a:solidFill>
                <a:latin typeface="Calibri" panose="020F0502020204030204" pitchFamily="34" charset="0"/>
                <a:cs typeface="Calibri" panose="020F0502020204030204" pitchFamily="34" charset="0"/>
              </a:rPr>
              <a:t>Each site may have different scanners.</a:t>
            </a:r>
          </a:p>
        </p:txBody>
      </p:sp>
    </p:spTree>
    <p:extLst>
      <p:ext uri="{BB962C8B-B14F-4D97-AF65-F5344CB8AC3E}">
        <p14:creationId xmlns:p14="http://schemas.microsoft.com/office/powerpoint/2010/main" val="233926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animBg="1"/>
      <p:bldP spid="18" grpId="0" animBg="1"/>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0" name="Content Placeholder 2">
            <a:extLst>
              <a:ext uri="{FF2B5EF4-FFF2-40B4-BE49-F238E27FC236}">
                <a16:creationId xmlns:a16="http://schemas.microsoft.com/office/drawing/2014/main" id="{03FBA4F5-A23D-5442-A09E-7446C980C335}"/>
              </a:ext>
            </a:extLst>
          </p:cNvPr>
          <p:cNvSpPr>
            <a:spLocks noGrp="1"/>
          </p:cNvSpPr>
          <p:nvPr>
            <p:ph idx="1"/>
          </p:nvPr>
        </p:nvSpPr>
        <p:spPr>
          <a:xfrm>
            <a:off x="3281978" y="2601516"/>
            <a:ext cx="4872677" cy="2435175"/>
          </a:xfrm>
        </p:spPr>
        <p:txBody>
          <a:bodyPr>
            <a:normAutofit/>
          </a:bodyPr>
          <a:lstStyle/>
          <a:p>
            <a:pPr marL="0" indent="0" algn="ctr">
              <a:buNone/>
            </a:pPr>
            <a:r>
              <a:rPr lang="en-US" sz="4400" dirty="0">
                <a:latin typeface="Calibri" panose="020F0502020204030204" pitchFamily="34" charset="0"/>
                <a:cs typeface="Calibri" panose="020F0502020204030204" pitchFamily="34" charset="0"/>
              </a:rPr>
              <a:t>Thank you!</a:t>
            </a:r>
            <a:endParaRPr lang="en-US" sz="4400"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Slide Number Placeholder 6">
            <a:extLst>
              <a:ext uri="{FF2B5EF4-FFF2-40B4-BE49-F238E27FC236}">
                <a16:creationId xmlns:a16="http://schemas.microsoft.com/office/drawing/2014/main" id="{2B44E20F-CB55-9C43-9C02-9582039A3786}"/>
              </a:ext>
            </a:extLst>
          </p:cNvPr>
          <p:cNvSpPr>
            <a:spLocks noGrp="1"/>
          </p:cNvSpPr>
          <p:nvPr>
            <p:ph type="sldNum" sz="quarter" idx="12"/>
          </p:nvPr>
        </p:nvSpPr>
        <p:spPr>
          <a:xfrm>
            <a:off x="10194629" y="6453386"/>
            <a:ext cx="1596292" cy="404614"/>
          </a:xfrm>
        </p:spPr>
        <p:txBody>
          <a:bodyPr>
            <a:normAutofit/>
          </a:bodyPr>
          <a:lstStyle/>
          <a:p>
            <a:pPr>
              <a:spcAft>
                <a:spcPts val="600"/>
              </a:spcAft>
            </a:pPr>
            <a:fld id="{5A7D40CA-E563-694B-B2F2-4EF917269D9A}" type="slidenum">
              <a:rPr lang="en-US">
                <a:solidFill>
                  <a:srgbClr val="FFFFFF"/>
                </a:solidFill>
              </a:rPr>
              <a:pPr>
                <a:spcAft>
                  <a:spcPts val="600"/>
                </a:spcAft>
              </a:pPr>
              <a:t>20</a:t>
            </a:fld>
            <a:endParaRPr lang="en-US" dirty="0">
              <a:solidFill>
                <a:srgbClr val="FFFFFF"/>
              </a:solidFill>
            </a:endParaRPr>
          </a:p>
        </p:txBody>
      </p:sp>
    </p:spTree>
    <p:extLst>
      <p:ext uri="{BB962C8B-B14F-4D97-AF65-F5344CB8AC3E}">
        <p14:creationId xmlns:p14="http://schemas.microsoft.com/office/powerpoint/2010/main" val="16464349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52A4741-8856-1F4F-8634-93F854ABF663}"/>
              </a:ext>
            </a:extLst>
          </p:cNvPr>
          <p:cNvPicPr>
            <a:picLocks noChangeAspect="1"/>
          </p:cNvPicPr>
          <p:nvPr/>
        </p:nvPicPr>
        <p:blipFill rotWithShape="1">
          <a:blip r:embed="rId3">
            <a:extLst>
              <a:ext uri="{28A0092B-C50C-407E-A947-70E740481C1C}">
                <a14:useLocalDpi xmlns:a14="http://schemas.microsoft.com/office/drawing/2010/main" val="0"/>
              </a:ext>
            </a:extLst>
          </a:blip>
          <a:srcRect b="281"/>
          <a:stretch/>
        </p:blipFill>
        <p:spPr>
          <a:xfrm>
            <a:off x="2983043" y="2935078"/>
            <a:ext cx="1665222" cy="3660589"/>
          </a:xfrm>
          <a:prstGeom prst="rect">
            <a:avLst/>
          </a:prstGeom>
        </p:spPr>
      </p:pic>
      <p:pic>
        <p:nvPicPr>
          <p:cNvPr id="6" name="Picture 5" descr="A screenshot of a video game&#10;&#10;Description automatically generated with low confidence">
            <a:extLst>
              <a:ext uri="{FF2B5EF4-FFF2-40B4-BE49-F238E27FC236}">
                <a16:creationId xmlns:a16="http://schemas.microsoft.com/office/drawing/2014/main" id="{4497E01A-1096-0541-BE8B-F6369066445D}"/>
              </a:ext>
            </a:extLst>
          </p:cNvPr>
          <p:cNvPicPr>
            <a:picLocks noChangeAspect="1"/>
          </p:cNvPicPr>
          <p:nvPr/>
        </p:nvPicPr>
        <p:blipFill rotWithShape="1">
          <a:blip r:embed="rId4">
            <a:extLst>
              <a:ext uri="{28A0092B-C50C-407E-A947-70E740481C1C}">
                <a14:useLocalDpi xmlns:a14="http://schemas.microsoft.com/office/drawing/2010/main" val="0"/>
              </a:ext>
            </a:extLst>
          </a:blip>
          <a:srcRect t="-2" b="-494"/>
          <a:stretch/>
        </p:blipFill>
        <p:spPr>
          <a:xfrm>
            <a:off x="4800184" y="2965059"/>
            <a:ext cx="1652341" cy="3660589"/>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8A8D7C32-30E9-144E-9458-174FD3E0CA86}"/>
              </a:ext>
            </a:extLst>
          </p:cNvPr>
          <p:cNvPicPr>
            <a:picLocks noChangeAspect="1"/>
          </p:cNvPicPr>
          <p:nvPr/>
        </p:nvPicPr>
        <p:blipFill rotWithShape="1">
          <a:blip r:embed="rId5">
            <a:extLst>
              <a:ext uri="{28A0092B-C50C-407E-A947-70E740481C1C}">
                <a14:useLocalDpi xmlns:a14="http://schemas.microsoft.com/office/drawing/2010/main" val="0"/>
              </a:ext>
            </a:extLst>
          </a:blip>
          <a:srcRect t="1" b="282"/>
          <a:stretch/>
        </p:blipFill>
        <p:spPr>
          <a:xfrm>
            <a:off x="6647341" y="2950068"/>
            <a:ext cx="1675862" cy="366058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78F9AF0-2EA7-FF4C-83FE-E84566BE3B86}"/>
              </a:ext>
            </a:extLst>
          </p:cNvPr>
          <p:cNvPicPr>
            <a:picLocks noChangeAspect="1"/>
          </p:cNvPicPr>
          <p:nvPr/>
        </p:nvPicPr>
        <p:blipFill rotWithShape="1">
          <a:blip r:embed="rId6">
            <a:extLst>
              <a:ext uri="{28A0092B-C50C-407E-A947-70E740481C1C}">
                <a14:useLocalDpi xmlns:a14="http://schemas.microsoft.com/office/drawing/2010/main" val="0"/>
              </a:ext>
            </a:extLst>
          </a:blip>
          <a:srcRect t="1" b="282"/>
          <a:stretch/>
        </p:blipFill>
        <p:spPr>
          <a:xfrm>
            <a:off x="8536136" y="2995036"/>
            <a:ext cx="1675398" cy="3660589"/>
          </a:xfrm>
          <a:prstGeom prst="rect">
            <a:avLst/>
          </a:prstGeom>
        </p:spPr>
      </p:pic>
      <p:sp>
        <p:nvSpPr>
          <p:cNvPr id="9" name="Title 1">
            <a:extLst>
              <a:ext uri="{FF2B5EF4-FFF2-40B4-BE49-F238E27FC236}">
                <a16:creationId xmlns:a16="http://schemas.microsoft.com/office/drawing/2014/main" id="{825542DC-C31F-2043-A04D-DAABAECF8497}"/>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Calibri" panose="020F0502020204030204" pitchFamily="34" charset="0"/>
                <a:cs typeface="Calibri" panose="020F0502020204030204" pitchFamily="34" charset="0"/>
              </a:rPr>
              <a:t>	Scanner Effects: Example</a:t>
            </a:r>
            <a:endParaRPr lang="en-US" sz="2800" b="1" dirty="0">
              <a:latin typeface="Calibri" panose="020F0502020204030204" pitchFamily="34" charset="0"/>
              <a:cs typeface="Calibri" panose="020F0502020204030204" pitchFamily="34" charset="0"/>
            </a:endParaRPr>
          </a:p>
        </p:txBody>
      </p:sp>
      <p:sp>
        <p:nvSpPr>
          <p:cNvPr id="11" name="Content Placeholder 2">
            <a:extLst>
              <a:ext uri="{FF2B5EF4-FFF2-40B4-BE49-F238E27FC236}">
                <a16:creationId xmlns:a16="http://schemas.microsoft.com/office/drawing/2014/main" id="{8987BC24-E7C6-8546-BEDF-D314CBB9AA80}"/>
              </a:ext>
            </a:extLst>
          </p:cNvPr>
          <p:cNvSpPr txBox="1">
            <a:spLocks/>
          </p:cNvSpPr>
          <p:nvPr/>
        </p:nvSpPr>
        <p:spPr>
          <a:xfrm>
            <a:off x="638948" y="5383960"/>
            <a:ext cx="2628905" cy="626417"/>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dirty="0">
                <a:solidFill>
                  <a:schemeClr val="tx1"/>
                </a:solidFill>
                <a:latin typeface="Calibri" panose="020F0502020204030204" pitchFamily="34" charset="0"/>
                <a:cs typeface="Calibri" panose="020F0502020204030204" pitchFamily="34" charset="0"/>
              </a:rPr>
              <a:t>Intensity </a:t>
            </a:r>
          </a:p>
          <a:p>
            <a:pPr marL="0" indent="0" algn="ctr">
              <a:buNone/>
            </a:pPr>
            <a:r>
              <a:rPr lang="en-US" dirty="0">
                <a:solidFill>
                  <a:schemeClr val="tx1"/>
                </a:solidFill>
                <a:latin typeface="Calibri" panose="020F0502020204030204" pitchFamily="34" charset="0"/>
                <a:cs typeface="Calibri" panose="020F0502020204030204" pitchFamily="34" charset="0"/>
              </a:rPr>
              <a:t>Histograms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99FDA94-CDDD-2E4A-BD30-59F1913D48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4369" y="1016069"/>
            <a:ext cx="512752" cy="626417"/>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9E957A28-3A0F-844D-B62F-C228E2A61673}"/>
              </a:ext>
            </a:extLst>
          </p:cNvPr>
          <p:cNvPicPr>
            <a:picLocks noChangeAspect="1"/>
          </p:cNvPicPr>
          <p:nvPr/>
        </p:nvPicPr>
        <p:blipFill>
          <a:blip r:embed="rId8"/>
          <a:stretch>
            <a:fillRect/>
          </a:stretch>
        </p:blipFill>
        <p:spPr>
          <a:xfrm>
            <a:off x="3498368" y="2070765"/>
            <a:ext cx="798228" cy="571363"/>
          </a:xfrm>
          <a:prstGeom prst="rect">
            <a:avLst/>
          </a:prstGeom>
        </p:spPr>
      </p:pic>
      <p:pic>
        <p:nvPicPr>
          <p:cNvPr id="15" name="Picture 14" descr="A picture containing indoor, appliance&#10;&#10;Description automatically generated">
            <a:extLst>
              <a:ext uri="{FF2B5EF4-FFF2-40B4-BE49-F238E27FC236}">
                <a16:creationId xmlns:a16="http://schemas.microsoft.com/office/drawing/2014/main" id="{C784EE9B-91DC-CD4A-97FF-CA81821A3301}"/>
              </a:ext>
            </a:extLst>
          </p:cNvPr>
          <p:cNvPicPr>
            <a:picLocks noChangeAspect="1"/>
          </p:cNvPicPr>
          <p:nvPr/>
        </p:nvPicPr>
        <p:blipFill>
          <a:blip r:embed="rId9"/>
          <a:stretch>
            <a:fillRect/>
          </a:stretch>
        </p:blipFill>
        <p:spPr>
          <a:xfrm>
            <a:off x="5170122" y="2115738"/>
            <a:ext cx="832435" cy="512944"/>
          </a:xfrm>
          <a:prstGeom prst="rect">
            <a:avLst/>
          </a:prstGeom>
        </p:spPr>
      </p:pic>
      <p:sp>
        <p:nvSpPr>
          <p:cNvPr id="23" name="Arc 22">
            <a:extLst>
              <a:ext uri="{FF2B5EF4-FFF2-40B4-BE49-F238E27FC236}">
                <a16:creationId xmlns:a16="http://schemas.microsoft.com/office/drawing/2014/main" id="{DA018D6F-E8AE-2A4D-957A-94E47FB0B025}"/>
              </a:ext>
            </a:extLst>
          </p:cNvPr>
          <p:cNvSpPr/>
          <p:nvPr/>
        </p:nvSpPr>
        <p:spPr>
          <a:xfrm>
            <a:off x="5696275" y="1319142"/>
            <a:ext cx="3777511" cy="1615936"/>
          </a:xfrm>
          <a:prstGeom prst="arc">
            <a:avLst>
              <a:gd name="adj1" fmla="val 13725107"/>
              <a:gd name="adj2" fmla="val 3977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000000"/>
              </a:highlight>
            </a:endParaRPr>
          </a:p>
        </p:txBody>
      </p:sp>
      <p:sp>
        <p:nvSpPr>
          <p:cNvPr id="29" name="Arc 28">
            <a:extLst>
              <a:ext uri="{FF2B5EF4-FFF2-40B4-BE49-F238E27FC236}">
                <a16:creationId xmlns:a16="http://schemas.microsoft.com/office/drawing/2014/main" id="{AFEA590D-7193-1E4E-B2C2-8DCD0E6D4A57}"/>
              </a:ext>
            </a:extLst>
          </p:cNvPr>
          <p:cNvSpPr/>
          <p:nvPr/>
        </p:nvSpPr>
        <p:spPr>
          <a:xfrm rot="16200000">
            <a:off x="4873308" y="315417"/>
            <a:ext cx="1615936" cy="3447738"/>
          </a:xfrm>
          <a:prstGeom prst="arc">
            <a:avLst>
              <a:gd name="adj1" fmla="val 16134251"/>
              <a:gd name="adj2" fmla="val 25918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FE61C4FB-BA5F-1340-B80A-CAD574E127BF}"/>
              </a:ext>
            </a:extLst>
          </p:cNvPr>
          <p:cNvSpPr/>
          <p:nvPr/>
        </p:nvSpPr>
        <p:spPr>
          <a:xfrm rot="16200000">
            <a:off x="5785362" y="1227042"/>
            <a:ext cx="1217197" cy="1665222"/>
          </a:xfrm>
          <a:prstGeom prst="arc">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5BAF562-3C56-A642-AA01-45E24343DF5B}"/>
              </a:ext>
            </a:extLst>
          </p:cNvPr>
          <p:cNvCxnSpPr>
            <a:cxnSpLocks/>
          </p:cNvCxnSpPr>
          <p:nvPr/>
        </p:nvCxnSpPr>
        <p:spPr>
          <a:xfrm>
            <a:off x="3972393" y="2657118"/>
            <a:ext cx="0" cy="2479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9A28605C-7539-1A4A-A321-FCB8BE6DB2A2}"/>
              </a:ext>
            </a:extLst>
          </p:cNvPr>
          <p:cNvSpPr/>
          <p:nvPr/>
        </p:nvSpPr>
        <p:spPr>
          <a:xfrm>
            <a:off x="5848676" y="1471542"/>
            <a:ext cx="1738915" cy="1275516"/>
          </a:xfrm>
          <a:prstGeom prst="arc">
            <a:avLst>
              <a:gd name="adj1" fmla="val 17421616"/>
              <a:gd name="adj2" fmla="val 3977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000000"/>
              </a:highlight>
            </a:endParaRPr>
          </a:p>
        </p:txBody>
      </p:sp>
      <p:pic>
        <p:nvPicPr>
          <p:cNvPr id="35" name="Picture 34" descr="A white video game console&#10;&#10;Description automatically generated with low confidence">
            <a:extLst>
              <a:ext uri="{FF2B5EF4-FFF2-40B4-BE49-F238E27FC236}">
                <a16:creationId xmlns:a16="http://schemas.microsoft.com/office/drawing/2014/main" id="{9EFFF241-8361-9C4D-A946-A29DB186848E}"/>
              </a:ext>
            </a:extLst>
          </p:cNvPr>
          <p:cNvPicPr>
            <a:picLocks noChangeAspect="1"/>
          </p:cNvPicPr>
          <p:nvPr/>
        </p:nvPicPr>
        <p:blipFill>
          <a:blip r:embed="rId10"/>
          <a:stretch>
            <a:fillRect/>
          </a:stretch>
        </p:blipFill>
        <p:spPr>
          <a:xfrm>
            <a:off x="7078967" y="2047997"/>
            <a:ext cx="798228" cy="600947"/>
          </a:xfrm>
          <a:prstGeom prst="rect">
            <a:avLst/>
          </a:prstGeom>
        </p:spPr>
      </p:pic>
      <p:pic>
        <p:nvPicPr>
          <p:cNvPr id="36" name="Picture 35" descr="A picture containing indoor&#10;&#10;Description automatically generated">
            <a:extLst>
              <a:ext uri="{FF2B5EF4-FFF2-40B4-BE49-F238E27FC236}">
                <a16:creationId xmlns:a16="http://schemas.microsoft.com/office/drawing/2014/main" id="{AB560DBE-6A80-3B45-88D3-621A385505C1}"/>
              </a:ext>
            </a:extLst>
          </p:cNvPr>
          <p:cNvPicPr>
            <a:picLocks noChangeAspect="1"/>
          </p:cNvPicPr>
          <p:nvPr/>
        </p:nvPicPr>
        <p:blipFill>
          <a:blip r:embed="rId8"/>
          <a:stretch>
            <a:fillRect/>
          </a:stretch>
        </p:blipFill>
        <p:spPr>
          <a:xfrm>
            <a:off x="8987270" y="2058275"/>
            <a:ext cx="798228" cy="571363"/>
          </a:xfrm>
          <a:prstGeom prst="rect">
            <a:avLst/>
          </a:prstGeom>
        </p:spPr>
      </p:pic>
      <p:cxnSp>
        <p:nvCxnSpPr>
          <p:cNvPr id="38" name="Straight Arrow Connector 37">
            <a:extLst>
              <a:ext uri="{FF2B5EF4-FFF2-40B4-BE49-F238E27FC236}">
                <a16:creationId xmlns:a16="http://schemas.microsoft.com/office/drawing/2014/main" id="{56616969-F131-DC4D-A099-6876370B9BD8}"/>
              </a:ext>
            </a:extLst>
          </p:cNvPr>
          <p:cNvCxnSpPr>
            <a:cxnSpLocks/>
          </p:cNvCxnSpPr>
          <p:nvPr/>
        </p:nvCxnSpPr>
        <p:spPr>
          <a:xfrm>
            <a:off x="5533865" y="2659618"/>
            <a:ext cx="0" cy="2479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48A593F-4855-284E-AAA8-43EDB3DE83C3}"/>
              </a:ext>
            </a:extLst>
          </p:cNvPr>
          <p:cNvCxnSpPr>
            <a:cxnSpLocks/>
          </p:cNvCxnSpPr>
          <p:nvPr/>
        </p:nvCxnSpPr>
        <p:spPr>
          <a:xfrm>
            <a:off x="7632491" y="2674608"/>
            <a:ext cx="0" cy="2479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ACC025A-4EAE-8D47-ABC9-F41E3BF9943F}"/>
              </a:ext>
            </a:extLst>
          </p:cNvPr>
          <p:cNvCxnSpPr>
            <a:cxnSpLocks/>
          </p:cNvCxnSpPr>
          <p:nvPr/>
        </p:nvCxnSpPr>
        <p:spPr>
          <a:xfrm>
            <a:off x="9581217" y="2674608"/>
            <a:ext cx="0" cy="2479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115706D-F0D5-7245-BBBD-614A088A0204}"/>
              </a:ext>
            </a:extLst>
          </p:cNvPr>
          <p:cNvSpPr txBox="1"/>
          <p:nvPr/>
        </p:nvSpPr>
        <p:spPr>
          <a:xfrm>
            <a:off x="1409077" y="3867462"/>
            <a:ext cx="1008609" cy="369332"/>
          </a:xfrm>
          <a:prstGeom prst="rect">
            <a:avLst/>
          </a:prstGeom>
          <a:noFill/>
        </p:spPr>
        <p:txBody>
          <a:bodyPr wrap="none" rtlCol="0">
            <a:spAutoFit/>
          </a:bodyPr>
          <a:lstStyle/>
          <a:p>
            <a:r>
              <a:rPr lang="en-US" dirty="0"/>
              <a:t>Contrast</a:t>
            </a:r>
          </a:p>
        </p:txBody>
      </p:sp>
    </p:spTree>
    <p:extLst>
      <p:ext uri="{BB962C8B-B14F-4D97-AF65-F5344CB8AC3E}">
        <p14:creationId xmlns:p14="http://schemas.microsoft.com/office/powerpoint/2010/main" val="7609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8C229A-D34B-5B4B-A3BD-9D5516B48FC0}"/>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Calibri" panose="020F0502020204030204" pitchFamily="34" charset="0"/>
                <a:cs typeface="Calibri" panose="020F0502020204030204" pitchFamily="34" charset="0"/>
              </a:rPr>
              <a:t>	Scanner Effects: </a:t>
            </a:r>
            <a:r>
              <a:rPr lang="en-US" sz="3200" b="1">
                <a:latin typeface="Calibri" panose="020F0502020204030204" pitchFamily="34" charset="0"/>
                <a:cs typeface="Calibri" panose="020F0502020204030204" pitchFamily="34" charset="0"/>
              </a:rPr>
              <a:t>the imposed </a:t>
            </a:r>
            <a:r>
              <a:rPr lang="en-US" sz="3200" b="1" dirty="0">
                <a:latin typeface="Calibri" panose="020F0502020204030204" pitchFamily="34" charset="0"/>
                <a:cs typeface="Calibri" panose="020F0502020204030204" pitchFamily="34" charset="0"/>
              </a:rPr>
              <a:t>problem</a:t>
            </a:r>
            <a:endParaRPr lang="en-US" sz="2800" b="1" dirty="0">
              <a:latin typeface="Calibri" panose="020F0502020204030204" pitchFamily="34" charset="0"/>
              <a:cs typeface="Calibri" panose="020F0502020204030204" pitchFamily="34" charset="0"/>
            </a:endParaRPr>
          </a:p>
        </p:txBody>
      </p:sp>
      <p:pic>
        <p:nvPicPr>
          <p:cNvPr id="6" name="Picture 5" descr="A picture containing text, watch&#10;&#10;Description automatically generated">
            <a:extLst>
              <a:ext uri="{FF2B5EF4-FFF2-40B4-BE49-F238E27FC236}">
                <a16:creationId xmlns:a16="http://schemas.microsoft.com/office/drawing/2014/main" id="{A90DC218-B048-CA40-B477-C48B88A6C85B}"/>
              </a:ext>
            </a:extLst>
          </p:cNvPr>
          <p:cNvPicPr>
            <a:picLocks noChangeAspect="1"/>
          </p:cNvPicPr>
          <p:nvPr/>
        </p:nvPicPr>
        <p:blipFill rotWithShape="1">
          <a:blip r:embed="rId3">
            <a:extLst>
              <a:ext uri="{28A0092B-C50C-407E-A947-70E740481C1C}">
                <a14:useLocalDpi xmlns:a14="http://schemas.microsoft.com/office/drawing/2010/main" val="0"/>
              </a:ext>
            </a:extLst>
          </a:blip>
          <a:srcRect l="16655" t="6421" r="16655" b="8255"/>
          <a:stretch/>
        </p:blipFill>
        <p:spPr>
          <a:xfrm>
            <a:off x="3865288" y="2698150"/>
            <a:ext cx="1062074" cy="1210669"/>
          </a:xfrm>
          <a:prstGeom prst="rect">
            <a:avLst/>
          </a:prstGeom>
          <a:effectLst>
            <a:outerShdw blurRad="50800" dist="38100" dir="2700000" algn="tl" rotWithShape="0">
              <a:prstClr val="black">
                <a:alpha val="40000"/>
              </a:prstClr>
            </a:outerShdw>
          </a:effectLst>
        </p:spPr>
      </p:pic>
      <p:pic>
        <p:nvPicPr>
          <p:cNvPr id="7" name="Picture 6" descr="A picture containing text&#10;&#10;Description automatically generated">
            <a:extLst>
              <a:ext uri="{FF2B5EF4-FFF2-40B4-BE49-F238E27FC236}">
                <a16:creationId xmlns:a16="http://schemas.microsoft.com/office/drawing/2014/main" id="{93A8DCBB-C567-A748-8B35-0723B6C5556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3441" t="9981" r="19869" b="4695"/>
          <a:stretch/>
        </p:blipFill>
        <p:spPr>
          <a:xfrm>
            <a:off x="3865288" y="4267273"/>
            <a:ext cx="1062074" cy="1210668"/>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FDBED408-CA5E-724F-9427-57B4CB7BC5C0}"/>
              </a:ext>
            </a:extLst>
          </p:cNvPr>
          <p:cNvSpPr txBox="1"/>
          <p:nvPr/>
        </p:nvSpPr>
        <p:spPr>
          <a:xfrm>
            <a:off x="2343650" y="3118817"/>
            <a:ext cx="1183337" cy="369332"/>
          </a:xfrm>
          <a:prstGeom prst="rect">
            <a:avLst/>
          </a:prstGeom>
          <a:noFill/>
        </p:spPr>
        <p:txBody>
          <a:bodyPr wrap="none" rtlCol="0">
            <a:spAutoFit/>
          </a:bodyPr>
          <a:lstStyle/>
          <a:p>
            <a:pPr algn="ctr"/>
            <a:r>
              <a:rPr lang="en-US" dirty="0"/>
              <a:t>Scanner 1</a:t>
            </a:r>
          </a:p>
        </p:txBody>
      </p:sp>
      <p:sp>
        <p:nvSpPr>
          <p:cNvPr id="10" name="Right Arrow 9">
            <a:extLst>
              <a:ext uri="{FF2B5EF4-FFF2-40B4-BE49-F238E27FC236}">
                <a16:creationId xmlns:a16="http://schemas.microsoft.com/office/drawing/2014/main" id="{34296EDD-4A06-9847-A407-1BD1A2B0A574}"/>
              </a:ext>
            </a:extLst>
          </p:cNvPr>
          <p:cNvSpPr/>
          <p:nvPr/>
        </p:nvSpPr>
        <p:spPr>
          <a:xfrm>
            <a:off x="5458473" y="4543186"/>
            <a:ext cx="1237674" cy="86790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Neuroimaging Pipeline</a:t>
            </a:r>
          </a:p>
        </p:txBody>
      </p:sp>
      <p:pic>
        <p:nvPicPr>
          <p:cNvPr id="11" name="Picture 2">
            <a:extLst>
              <a:ext uri="{FF2B5EF4-FFF2-40B4-BE49-F238E27FC236}">
                <a16:creationId xmlns:a16="http://schemas.microsoft.com/office/drawing/2014/main" id="{B198BC44-200B-C346-B729-99AC766B4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8266" y="1114091"/>
            <a:ext cx="1772085" cy="13432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242100-84AA-6C41-9BAA-6D3F4C3A27BF}"/>
              </a:ext>
            </a:extLst>
          </p:cNvPr>
          <p:cNvSpPr txBox="1"/>
          <p:nvPr/>
        </p:nvSpPr>
        <p:spPr>
          <a:xfrm>
            <a:off x="7039406" y="2573219"/>
            <a:ext cx="2399631" cy="338554"/>
          </a:xfrm>
          <a:prstGeom prst="rect">
            <a:avLst/>
          </a:prstGeom>
          <a:noFill/>
        </p:spPr>
        <p:txBody>
          <a:bodyPr wrap="none" rtlCol="0">
            <a:spAutoFit/>
          </a:bodyPr>
          <a:lstStyle/>
          <a:p>
            <a:pPr algn="ctr"/>
            <a:r>
              <a:rPr lang="en-US" sz="1600" dirty="0"/>
              <a:t>Hippocampal Volume (cm</a:t>
            </a:r>
            <a:r>
              <a:rPr lang="en-US" sz="1600" baseline="30000" dirty="0"/>
              <a:t>3</a:t>
            </a:r>
            <a:r>
              <a:rPr lang="en-US" sz="1600" dirty="0"/>
              <a:t>)</a:t>
            </a:r>
          </a:p>
        </p:txBody>
      </p:sp>
      <p:sp>
        <p:nvSpPr>
          <p:cNvPr id="13" name="TextBox 12">
            <a:extLst>
              <a:ext uri="{FF2B5EF4-FFF2-40B4-BE49-F238E27FC236}">
                <a16:creationId xmlns:a16="http://schemas.microsoft.com/office/drawing/2014/main" id="{742EEAD4-056E-1C4E-89D0-779F541C62A0}"/>
              </a:ext>
            </a:extLst>
          </p:cNvPr>
          <p:cNvSpPr txBox="1"/>
          <p:nvPr/>
        </p:nvSpPr>
        <p:spPr>
          <a:xfrm>
            <a:off x="7722807" y="3036145"/>
            <a:ext cx="942887" cy="400110"/>
          </a:xfrm>
          <a:prstGeom prst="rect">
            <a:avLst/>
          </a:prstGeom>
          <a:noFill/>
        </p:spPr>
        <p:txBody>
          <a:bodyPr wrap="none" rtlCol="0">
            <a:spAutoFit/>
          </a:bodyPr>
          <a:lstStyle/>
          <a:p>
            <a:pPr algn="ctr"/>
            <a:r>
              <a:rPr lang="en-US" sz="2000" dirty="0"/>
              <a:t>3.</a:t>
            </a:r>
            <a:r>
              <a:rPr lang="en-US" altLang="ko-KR" sz="2000" dirty="0"/>
              <a:t>9</a:t>
            </a:r>
            <a:r>
              <a:rPr lang="en-US" sz="2000" dirty="0"/>
              <a:t> cm</a:t>
            </a:r>
            <a:r>
              <a:rPr lang="en-US" sz="2000" baseline="30000" dirty="0"/>
              <a:t>3</a:t>
            </a:r>
            <a:endParaRPr lang="en-US" sz="2000" dirty="0"/>
          </a:p>
        </p:txBody>
      </p:sp>
      <p:sp>
        <p:nvSpPr>
          <p:cNvPr id="14" name="TextBox 13">
            <a:extLst>
              <a:ext uri="{FF2B5EF4-FFF2-40B4-BE49-F238E27FC236}">
                <a16:creationId xmlns:a16="http://schemas.microsoft.com/office/drawing/2014/main" id="{2CA39DFC-749B-4C4E-A833-7481CAD00403}"/>
              </a:ext>
            </a:extLst>
          </p:cNvPr>
          <p:cNvSpPr txBox="1"/>
          <p:nvPr/>
        </p:nvSpPr>
        <p:spPr>
          <a:xfrm>
            <a:off x="7722806" y="4855699"/>
            <a:ext cx="942887" cy="400110"/>
          </a:xfrm>
          <a:prstGeom prst="rect">
            <a:avLst/>
          </a:prstGeom>
          <a:noFill/>
        </p:spPr>
        <p:txBody>
          <a:bodyPr wrap="none" rtlCol="0">
            <a:spAutoFit/>
          </a:bodyPr>
          <a:lstStyle/>
          <a:p>
            <a:pPr algn="ctr"/>
            <a:r>
              <a:rPr lang="en-US" sz="2000" dirty="0"/>
              <a:t>3.</a:t>
            </a:r>
            <a:r>
              <a:rPr lang="en-US" altLang="ko-KR" sz="2000" dirty="0"/>
              <a:t>5</a:t>
            </a:r>
            <a:r>
              <a:rPr lang="en-US" sz="2000" dirty="0"/>
              <a:t> cm</a:t>
            </a:r>
            <a:r>
              <a:rPr lang="en-US" sz="2000" baseline="30000" dirty="0"/>
              <a:t>3</a:t>
            </a:r>
            <a:endParaRPr lang="en-US" sz="2000" dirty="0"/>
          </a:p>
        </p:txBody>
      </p:sp>
      <p:cxnSp>
        <p:nvCxnSpPr>
          <p:cNvPr id="15" name="Straight Arrow Connector 14">
            <a:extLst>
              <a:ext uri="{FF2B5EF4-FFF2-40B4-BE49-F238E27FC236}">
                <a16:creationId xmlns:a16="http://schemas.microsoft.com/office/drawing/2014/main" id="{A4C43C32-F172-7442-B0FA-EEAFEA379BAB}"/>
              </a:ext>
            </a:extLst>
          </p:cNvPr>
          <p:cNvCxnSpPr>
            <a:cxnSpLocks/>
            <a:stCxn id="23" idx="3"/>
          </p:cNvCxnSpPr>
          <p:nvPr/>
        </p:nvCxnSpPr>
        <p:spPr>
          <a:xfrm flipV="1">
            <a:off x="1862608" y="3303485"/>
            <a:ext cx="541340" cy="823980"/>
          </a:xfrm>
          <a:prstGeom prst="straightConnector1">
            <a:avLst/>
          </a:prstGeom>
          <a:ln w="63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5A4ECA9-EAA0-1048-A431-C387462A7A52}"/>
              </a:ext>
            </a:extLst>
          </p:cNvPr>
          <p:cNvCxnSpPr>
            <a:cxnSpLocks/>
            <a:stCxn id="23" idx="3"/>
          </p:cNvCxnSpPr>
          <p:nvPr/>
        </p:nvCxnSpPr>
        <p:spPr>
          <a:xfrm>
            <a:off x="1862608" y="4127465"/>
            <a:ext cx="541340" cy="745142"/>
          </a:xfrm>
          <a:prstGeom prst="straightConnector1">
            <a:avLst/>
          </a:prstGeom>
          <a:ln w="63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E2582C-5E17-D74A-9EF6-593EDB3A89B3}"/>
              </a:ext>
            </a:extLst>
          </p:cNvPr>
          <p:cNvSpPr txBox="1"/>
          <p:nvPr/>
        </p:nvSpPr>
        <p:spPr>
          <a:xfrm>
            <a:off x="2343652" y="4692159"/>
            <a:ext cx="1183337" cy="369332"/>
          </a:xfrm>
          <a:prstGeom prst="rect">
            <a:avLst/>
          </a:prstGeom>
          <a:noFill/>
        </p:spPr>
        <p:txBody>
          <a:bodyPr wrap="none" rtlCol="0">
            <a:spAutoFit/>
          </a:bodyPr>
          <a:lstStyle/>
          <a:p>
            <a:pPr algn="ctr"/>
            <a:r>
              <a:rPr lang="en-US" altLang="ko-KR" dirty="0"/>
              <a:t>Scanner 2</a:t>
            </a:r>
            <a:endParaRPr lang="en-US" dirty="0"/>
          </a:p>
        </p:txBody>
      </p:sp>
      <p:cxnSp>
        <p:nvCxnSpPr>
          <p:cNvPr id="18" name="Straight Arrow Connector 17">
            <a:extLst>
              <a:ext uri="{FF2B5EF4-FFF2-40B4-BE49-F238E27FC236}">
                <a16:creationId xmlns:a16="http://schemas.microsoft.com/office/drawing/2014/main" id="{4B7B7755-1C11-954C-A1E5-E97C4D7ADB3B}"/>
              </a:ext>
            </a:extLst>
          </p:cNvPr>
          <p:cNvCxnSpPr>
            <a:cxnSpLocks/>
            <a:stCxn id="8" idx="3"/>
            <a:endCxn id="6" idx="1"/>
          </p:cNvCxnSpPr>
          <p:nvPr/>
        </p:nvCxnSpPr>
        <p:spPr>
          <a:xfrm>
            <a:off x="3526987" y="3303483"/>
            <a:ext cx="338301" cy="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C460D3-92F9-BB4E-BEE4-D19C5B539C66}"/>
              </a:ext>
            </a:extLst>
          </p:cNvPr>
          <p:cNvCxnSpPr>
            <a:cxnSpLocks/>
            <a:stCxn id="17" idx="3"/>
            <a:endCxn id="7" idx="1"/>
          </p:cNvCxnSpPr>
          <p:nvPr/>
        </p:nvCxnSpPr>
        <p:spPr>
          <a:xfrm flipV="1">
            <a:off x="3526989" y="4872607"/>
            <a:ext cx="338299" cy="421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 name="Not Equal 19">
            <a:extLst>
              <a:ext uri="{FF2B5EF4-FFF2-40B4-BE49-F238E27FC236}">
                <a16:creationId xmlns:a16="http://schemas.microsoft.com/office/drawing/2014/main" id="{772D7E5E-2B21-4E47-AA08-10466626398A}"/>
              </a:ext>
            </a:extLst>
          </p:cNvPr>
          <p:cNvSpPr>
            <a:spLocks/>
          </p:cNvSpPr>
          <p:nvPr/>
        </p:nvSpPr>
        <p:spPr>
          <a:xfrm>
            <a:off x="4203595" y="3962183"/>
            <a:ext cx="385459" cy="278731"/>
          </a:xfrm>
          <a:prstGeom prst="mathNotEqual">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ounded Rectangle 20">
            <a:extLst>
              <a:ext uri="{FF2B5EF4-FFF2-40B4-BE49-F238E27FC236}">
                <a16:creationId xmlns:a16="http://schemas.microsoft.com/office/drawing/2014/main" id="{1FD0CFC4-4963-4F46-8BE8-1488609C1F4F}"/>
              </a:ext>
            </a:extLst>
          </p:cNvPr>
          <p:cNvSpPr/>
          <p:nvPr/>
        </p:nvSpPr>
        <p:spPr>
          <a:xfrm>
            <a:off x="2231413" y="2618195"/>
            <a:ext cx="2925204" cy="3033090"/>
          </a:xfrm>
          <a:prstGeom prst="roundRect">
            <a:avLst>
              <a:gd name="adj" fmla="val 2666"/>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27E738D-64A6-3D41-AB07-B393C45166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9856" y="3814256"/>
            <a:ext cx="512752" cy="626417"/>
          </a:xfrm>
          <a:prstGeom prst="rect">
            <a:avLst/>
          </a:prstGeom>
        </p:spPr>
      </p:pic>
      <p:sp>
        <p:nvSpPr>
          <p:cNvPr id="24" name="Not Equal 23">
            <a:extLst>
              <a:ext uri="{FF2B5EF4-FFF2-40B4-BE49-F238E27FC236}">
                <a16:creationId xmlns:a16="http://schemas.microsoft.com/office/drawing/2014/main" id="{7484A0D6-D9F7-7E4C-AAB2-7C9E105BDCB8}"/>
              </a:ext>
            </a:extLst>
          </p:cNvPr>
          <p:cNvSpPr>
            <a:spLocks/>
          </p:cNvSpPr>
          <p:nvPr/>
        </p:nvSpPr>
        <p:spPr>
          <a:xfrm>
            <a:off x="8013590" y="3874737"/>
            <a:ext cx="385459" cy="278731"/>
          </a:xfrm>
          <a:prstGeom prst="mathNotEqual">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007EFFE5-AC6D-BB4F-A5DE-DC02926D9243}"/>
              </a:ext>
            </a:extLst>
          </p:cNvPr>
          <p:cNvSpPr txBox="1"/>
          <p:nvPr/>
        </p:nvSpPr>
        <p:spPr>
          <a:xfrm>
            <a:off x="5411448" y="3912430"/>
            <a:ext cx="1544012" cy="369332"/>
          </a:xfrm>
          <a:prstGeom prst="rect">
            <a:avLst/>
          </a:prstGeom>
          <a:noFill/>
        </p:spPr>
        <p:txBody>
          <a:bodyPr wrap="none" rtlCol="0">
            <a:spAutoFit/>
          </a:bodyPr>
          <a:lstStyle/>
          <a:p>
            <a:r>
              <a:rPr lang="en-US" dirty="0"/>
              <a:t>Segmentation</a:t>
            </a:r>
          </a:p>
        </p:txBody>
      </p:sp>
      <p:sp>
        <p:nvSpPr>
          <p:cNvPr id="26" name="TextBox 25">
            <a:extLst>
              <a:ext uri="{FF2B5EF4-FFF2-40B4-BE49-F238E27FC236}">
                <a16:creationId xmlns:a16="http://schemas.microsoft.com/office/drawing/2014/main" id="{C8F7BC93-BC66-D24B-9B72-7FC355ADDF99}"/>
              </a:ext>
            </a:extLst>
          </p:cNvPr>
          <p:cNvSpPr txBox="1"/>
          <p:nvPr/>
        </p:nvSpPr>
        <p:spPr>
          <a:xfrm>
            <a:off x="2923086" y="5786202"/>
            <a:ext cx="1404231" cy="400110"/>
          </a:xfrm>
          <a:prstGeom prst="rect">
            <a:avLst/>
          </a:prstGeom>
          <a:noFill/>
        </p:spPr>
        <p:txBody>
          <a:bodyPr wrap="none" rtlCol="0">
            <a:spAutoFit/>
          </a:bodyPr>
          <a:lstStyle/>
          <a:p>
            <a:r>
              <a:rPr lang="en-US" sz="2000" b="1" dirty="0">
                <a:solidFill>
                  <a:schemeClr val="accent2">
                    <a:lumMod val="75000"/>
                  </a:schemeClr>
                </a:solidFill>
              </a:rPr>
              <a:t>Short delay</a:t>
            </a:r>
          </a:p>
        </p:txBody>
      </p:sp>
      <p:sp>
        <p:nvSpPr>
          <p:cNvPr id="27" name="Right Arrow 26">
            <a:extLst>
              <a:ext uri="{FF2B5EF4-FFF2-40B4-BE49-F238E27FC236}">
                <a16:creationId xmlns:a16="http://schemas.microsoft.com/office/drawing/2014/main" id="{F76FE696-B1D4-A641-A9D9-E37605BB070D}"/>
              </a:ext>
            </a:extLst>
          </p:cNvPr>
          <p:cNvSpPr/>
          <p:nvPr/>
        </p:nvSpPr>
        <p:spPr>
          <a:xfrm>
            <a:off x="5475963" y="2791840"/>
            <a:ext cx="1237674" cy="86790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Neuroimaging Pipeline</a:t>
            </a:r>
          </a:p>
        </p:txBody>
      </p:sp>
      <p:sp>
        <p:nvSpPr>
          <p:cNvPr id="30" name="TextBox 29">
            <a:extLst>
              <a:ext uri="{FF2B5EF4-FFF2-40B4-BE49-F238E27FC236}">
                <a16:creationId xmlns:a16="http://schemas.microsoft.com/office/drawing/2014/main" id="{B31F88F0-C4CA-AF40-BAC1-34CDE516F72B}"/>
              </a:ext>
            </a:extLst>
          </p:cNvPr>
          <p:cNvSpPr txBox="1"/>
          <p:nvPr/>
        </p:nvSpPr>
        <p:spPr>
          <a:xfrm>
            <a:off x="2745706" y="2101120"/>
            <a:ext cx="1885709" cy="400110"/>
          </a:xfrm>
          <a:prstGeom prst="rect">
            <a:avLst/>
          </a:prstGeom>
          <a:noFill/>
        </p:spPr>
        <p:txBody>
          <a:bodyPr wrap="none" rtlCol="0">
            <a:spAutoFit/>
          </a:bodyPr>
          <a:lstStyle/>
          <a:p>
            <a:r>
              <a:rPr lang="en-US" sz="2000" b="1" dirty="0">
                <a:solidFill>
                  <a:schemeClr val="accent2">
                    <a:lumMod val="75000"/>
                  </a:schemeClr>
                </a:solidFill>
              </a:rPr>
              <a:t>Scanner effects</a:t>
            </a:r>
          </a:p>
        </p:txBody>
      </p:sp>
    </p:spTree>
    <p:extLst>
      <p:ext uri="{BB962C8B-B14F-4D97-AF65-F5344CB8AC3E}">
        <p14:creationId xmlns:p14="http://schemas.microsoft.com/office/powerpoint/2010/main" val="303948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D52C6231-6C4A-2542-BFC8-098516DBF7A8}"/>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Calibri" panose="020F0502020204030204" pitchFamily="34" charset="0"/>
                <a:cs typeface="Calibri" panose="020F0502020204030204" pitchFamily="34" charset="0"/>
              </a:rPr>
              <a:t>	Harmonization</a:t>
            </a:r>
            <a:endParaRPr lang="en-US" sz="2800" b="1" dirty="0">
              <a:latin typeface="Calibri" panose="020F0502020204030204" pitchFamily="34" charset="0"/>
              <a:cs typeface="Calibri" panose="020F0502020204030204" pitchFamily="34" charset="0"/>
            </a:endParaRPr>
          </a:p>
        </p:txBody>
      </p:sp>
      <p:sp>
        <p:nvSpPr>
          <p:cNvPr id="42" name="Content Placeholder 2">
            <a:extLst>
              <a:ext uri="{FF2B5EF4-FFF2-40B4-BE49-F238E27FC236}">
                <a16:creationId xmlns:a16="http://schemas.microsoft.com/office/drawing/2014/main" id="{79394B20-2B8F-EB40-8D76-9D3D1102E685}"/>
              </a:ext>
            </a:extLst>
          </p:cNvPr>
          <p:cNvSpPr>
            <a:spLocks noGrp="1"/>
          </p:cNvSpPr>
          <p:nvPr>
            <p:ph idx="1"/>
          </p:nvPr>
        </p:nvSpPr>
        <p:spPr>
          <a:xfrm>
            <a:off x="1319874" y="1258766"/>
            <a:ext cx="10275759" cy="642202"/>
          </a:xfrm>
        </p:spPr>
        <p:txBody>
          <a:bodyPr>
            <a:noAutofit/>
          </a:bodyPr>
          <a:lstStyle/>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Regional-level Harmonization: Harmonize image-derived summary measures. </a:t>
            </a:r>
          </a:p>
          <a:p>
            <a:pPr marL="0" indent="0">
              <a:buNone/>
            </a:pPr>
            <a:r>
              <a:rPr lang="en-US" sz="2400" dirty="0">
                <a:solidFill>
                  <a:schemeClr val="tx1"/>
                </a:solidFill>
                <a:latin typeface="Calibri" panose="020F0502020204030204" pitchFamily="34" charset="0"/>
                <a:cs typeface="Calibri" panose="020F0502020204030204" pitchFamily="34" charset="0"/>
              </a:rPr>
              <a:t> </a:t>
            </a:r>
          </a:p>
          <a:p>
            <a:pPr>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18EE98C8-7EA5-194D-81DF-B24CF964EDA8}"/>
              </a:ext>
            </a:extLst>
          </p:cNvPr>
          <p:cNvSpPr txBox="1"/>
          <p:nvPr/>
        </p:nvSpPr>
        <p:spPr>
          <a:xfrm>
            <a:off x="1771195" y="3620756"/>
            <a:ext cx="942887" cy="400110"/>
          </a:xfrm>
          <a:prstGeom prst="rect">
            <a:avLst/>
          </a:prstGeom>
          <a:noFill/>
        </p:spPr>
        <p:txBody>
          <a:bodyPr wrap="none" rtlCol="0">
            <a:spAutoFit/>
          </a:bodyPr>
          <a:lstStyle/>
          <a:p>
            <a:pPr algn="ctr"/>
            <a:r>
              <a:rPr lang="en-US" sz="2000" dirty="0"/>
              <a:t>3.</a:t>
            </a:r>
            <a:r>
              <a:rPr lang="en-US" altLang="ko-KR" sz="2000" dirty="0"/>
              <a:t>9</a:t>
            </a:r>
            <a:r>
              <a:rPr lang="en-US" sz="2000" dirty="0"/>
              <a:t> cm</a:t>
            </a:r>
            <a:r>
              <a:rPr lang="en-US" sz="2000" baseline="30000" dirty="0"/>
              <a:t>3</a:t>
            </a:r>
            <a:endParaRPr lang="en-US" sz="2000" dirty="0"/>
          </a:p>
        </p:txBody>
      </p:sp>
      <p:sp>
        <p:nvSpPr>
          <p:cNvPr id="50" name="TextBox 49">
            <a:extLst>
              <a:ext uri="{FF2B5EF4-FFF2-40B4-BE49-F238E27FC236}">
                <a16:creationId xmlns:a16="http://schemas.microsoft.com/office/drawing/2014/main" id="{3953FA8E-7E03-D142-A294-79AA3FFAC15A}"/>
              </a:ext>
            </a:extLst>
          </p:cNvPr>
          <p:cNvSpPr txBox="1"/>
          <p:nvPr/>
        </p:nvSpPr>
        <p:spPr>
          <a:xfrm>
            <a:off x="1771194" y="5440310"/>
            <a:ext cx="942887" cy="400110"/>
          </a:xfrm>
          <a:prstGeom prst="rect">
            <a:avLst/>
          </a:prstGeom>
          <a:noFill/>
        </p:spPr>
        <p:txBody>
          <a:bodyPr wrap="none" rtlCol="0">
            <a:spAutoFit/>
          </a:bodyPr>
          <a:lstStyle/>
          <a:p>
            <a:pPr algn="ctr"/>
            <a:r>
              <a:rPr lang="en-US" sz="2000" dirty="0"/>
              <a:t>3.</a:t>
            </a:r>
            <a:r>
              <a:rPr lang="en-US" altLang="ko-KR" sz="2000" dirty="0"/>
              <a:t>5</a:t>
            </a:r>
            <a:r>
              <a:rPr lang="en-US" sz="2000" dirty="0"/>
              <a:t> cm</a:t>
            </a:r>
            <a:r>
              <a:rPr lang="en-US" sz="2000" baseline="30000" dirty="0"/>
              <a:t>3</a:t>
            </a:r>
            <a:endParaRPr lang="en-US" sz="2000" dirty="0"/>
          </a:p>
        </p:txBody>
      </p:sp>
      <p:sp>
        <p:nvSpPr>
          <p:cNvPr id="59" name="Not Equal 58">
            <a:extLst>
              <a:ext uri="{FF2B5EF4-FFF2-40B4-BE49-F238E27FC236}">
                <a16:creationId xmlns:a16="http://schemas.microsoft.com/office/drawing/2014/main" id="{9B352B07-5890-9747-927D-FF7426C54E0B}"/>
              </a:ext>
            </a:extLst>
          </p:cNvPr>
          <p:cNvSpPr>
            <a:spLocks/>
          </p:cNvSpPr>
          <p:nvPr/>
        </p:nvSpPr>
        <p:spPr>
          <a:xfrm>
            <a:off x="2002018" y="4534298"/>
            <a:ext cx="385459" cy="278731"/>
          </a:xfrm>
          <a:prstGeom prst="mathNotEqual">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ounded Rectangle 67">
            <a:extLst>
              <a:ext uri="{FF2B5EF4-FFF2-40B4-BE49-F238E27FC236}">
                <a16:creationId xmlns:a16="http://schemas.microsoft.com/office/drawing/2014/main" id="{FA4B3608-DB98-3F42-AC70-9E12E8F5FBD1}"/>
              </a:ext>
            </a:extLst>
          </p:cNvPr>
          <p:cNvSpPr/>
          <p:nvPr/>
        </p:nvSpPr>
        <p:spPr>
          <a:xfrm>
            <a:off x="1572130" y="3142849"/>
            <a:ext cx="1427900" cy="3033090"/>
          </a:xfrm>
          <a:prstGeom prst="roundRect">
            <a:avLst>
              <a:gd name="adj" fmla="val 2666"/>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74FA4F4A-4F1F-D74D-8902-F54F34F38AB8}"/>
              </a:ext>
            </a:extLst>
          </p:cNvPr>
          <p:cNvSpPr txBox="1"/>
          <p:nvPr/>
        </p:nvSpPr>
        <p:spPr>
          <a:xfrm>
            <a:off x="9732145" y="3623256"/>
            <a:ext cx="1043876" cy="400110"/>
          </a:xfrm>
          <a:prstGeom prst="rect">
            <a:avLst/>
          </a:prstGeom>
          <a:noFill/>
        </p:spPr>
        <p:txBody>
          <a:bodyPr wrap="none" rtlCol="0">
            <a:spAutoFit/>
          </a:bodyPr>
          <a:lstStyle/>
          <a:p>
            <a:pPr algn="ctr"/>
            <a:r>
              <a:rPr lang="en-US" sz="2000" dirty="0"/>
              <a:t>3.8 cm</a:t>
            </a:r>
            <a:r>
              <a:rPr lang="en-US" sz="2000" baseline="30000" dirty="0"/>
              <a:t>3</a:t>
            </a:r>
            <a:endParaRPr lang="en-US" sz="2000" dirty="0"/>
          </a:p>
        </p:txBody>
      </p:sp>
      <p:sp>
        <p:nvSpPr>
          <p:cNvPr id="70" name="TextBox 69">
            <a:extLst>
              <a:ext uri="{FF2B5EF4-FFF2-40B4-BE49-F238E27FC236}">
                <a16:creationId xmlns:a16="http://schemas.microsoft.com/office/drawing/2014/main" id="{6725F0DF-4E43-9E49-8AC2-D24FE958D54E}"/>
              </a:ext>
            </a:extLst>
          </p:cNvPr>
          <p:cNvSpPr txBox="1"/>
          <p:nvPr/>
        </p:nvSpPr>
        <p:spPr>
          <a:xfrm>
            <a:off x="9732144" y="5442810"/>
            <a:ext cx="1043876" cy="400110"/>
          </a:xfrm>
          <a:prstGeom prst="rect">
            <a:avLst/>
          </a:prstGeom>
          <a:noFill/>
        </p:spPr>
        <p:txBody>
          <a:bodyPr wrap="none" rtlCol="0">
            <a:spAutoFit/>
          </a:bodyPr>
          <a:lstStyle/>
          <a:p>
            <a:pPr algn="ctr"/>
            <a:r>
              <a:rPr lang="en-US" sz="2000" dirty="0"/>
              <a:t>3.8 cm</a:t>
            </a:r>
            <a:r>
              <a:rPr lang="en-US" sz="2000" baseline="30000" dirty="0"/>
              <a:t>3</a:t>
            </a:r>
            <a:endParaRPr lang="en-US" sz="2000" dirty="0"/>
          </a:p>
        </p:txBody>
      </p:sp>
      <p:sp>
        <p:nvSpPr>
          <p:cNvPr id="73" name="TextBox 72">
            <a:extLst>
              <a:ext uri="{FF2B5EF4-FFF2-40B4-BE49-F238E27FC236}">
                <a16:creationId xmlns:a16="http://schemas.microsoft.com/office/drawing/2014/main" id="{3189E444-D0F7-CC4D-8809-BA6A7BD661B4}"/>
              </a:ext>
            </a:extLst>
          </p:cNvPr>
          <p:cNvSpPr txBox="1"/>
          <p:nvPr/>
        </p:nvSpPr>
        <p:spPr>
          <a:xfrm>
            <a:off x="1057808" y="2573219"/>
            <a:ext cx="2399631" cy="338554"/>
          </a:xfrm>
          <a:prstGeom prst="rect">
            <a:avLst/>
          </a:prstGeom>
          <a:noFill/>
        </p:spPr>
        <p:txBody>
          <a:bodyPr wrap="none" rtlCol="0">
            <a:spAutoFit/>
          </a:bodyPr>
          <a:lstStyle/>
          <a:p>
            <a:pPr algn="ctr"/>
            <a:r>
              <a:rPr lang="en-US" sz="1600" dirty="0"/>
              <a:t>Hippocampal Volume (cm</a:t>
            </a:r>
            <a:r>
              <a:rPr lang="en-US" sz="1600" baseline="30000" dirty="0"/>
              <a:t>3</a:t>
            </a:r>
            <a:r>
              <a:rPr lang="en-US" sz="1600" dirty="0"/>
              <a:t>)</a:t>
            </a:r>
          </a:p>
        </p:txBody>
      </p:sp>
      <p:sp>
        <p:nvSpPr>
          <p:cNvPr id="74" name="TextBox 73">
            <a:extLst>
              <a:ext uri="{FF2B5EF4-FFF2-40B4-BE49-F238E27FC236}">
                <a16:creationId xmlns:a16="http://schemas.microsoft.com/office/drawing/2014/main" id="{EF213570-6E75-6C4F-B43E-E826D5581F3C}"/>
              </a:ext>
            </a:extLst>
          </p:cNvPr>
          <p:cNvSpPr txBox="1"/>
          <p:nvPr/>
        </p:nvSpPr>
        <p:spPr>
          <a:xfrm>
            <a:off x="8859393" y="2575719"/>
            <a:ext cx="2399631" cy="338554"/>
          </a:xfrm>
          <a:prstGeom prst="rect">
            <a:avLst/>
          </a:prstGeom>
          <a:noFill/>
        </p:spPr>
        <p:txBody>
          <a:bodyPr wrap="none" rtlCol="0">
            <a:spAutoFit/>
          </a:bodyPr>
          <a:lstStyle/>
          <a:p>
            <a:pPr algn="ctr"/>
            <a:r>
              <a:rPr lang="en-US" sz="1600" dirty="0"/>
              <a:t>Hippocampal Volume (cm</a:t>
            </a:r>
            <a:r>
              <a:rPr lang="en-US" sz="1600" baseline="30000" dirty="0"/>
              <a:t>3</a:t>
            </a:r>
            <a:r>
              <a:rPr lang="en-US" sz="1600" dirty="0"/>
              <a:t>)</a:t>
            </a:r>
          </a:p>
        </p:txBody>
      </p:sp>
      <p:sp>
        <p:nvSpPr>
          <p:cNvPr id="75" name="Content Placeholder 2">
            <a:extLst>
              <a:ext uri="{FF2B5EF4-FFF2-40B4-BE49-F238E27FC236}">
                <a16:creationId xmlns:a16="http://schemas.microsoft.com/office/drawing/2014/main" id="{0B0BB5EF-F1BE-B448-9DFF-6CAFC7798AA2}"/>
              </a:ext>
            </a:extLst>
          </p:cNvPr>
          <p:cNvSpPr txBox="1">
            <a:spLocks/>
          </p:cNvSpPr>
          <p:nvPr/>
        </p:nvSpPr>
        <p:spPr>
          <a:xfrm>
            <a:off x="1727109" y="1875856"/>
            <a:ext cx="10275759" cy="642202"/>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Arial" panose="020B0604020202020204" pitchFamily="34" charset="0"/>
              <a:buChar char="•"/>
            </a:pPr>
            <a:r>
              <a:rPr lang="en-US" sz="2400" dirty="0" err="1">
                <a:solidFill>
                  <a:schemeClr val="tx1"/>
                </a:solidFill>
                <a:latin typeface="Calibri" panose="020F0502020204030204" pitchFamily="34" charset="0"/>
                <a:cs typeface="Calibri" panose="020F0502020204030204" pitchFamily="34" charset="0"/>
              </a:rPr>
              <a:t>ComBat</a:t>
            </a:r>
            <a:r>
              <a:rPr lang="en-US" sz="2400" dirty="0">
                <a:solidFill>
                  <a:schemeClr val="tx1"/>
                </a:solidFill>
                <a:latin typeface="Calibri" panose="020F0502020204030204" pitchFamily="34" charset="0"/>
                <a:cs typeface="Calibri" panose="020F0502020204030204" pitchFamily="34"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76" name="Picture 75" descr="Logo&#10;&#10;Description automatically generated with low confidence">
            <a:extLst>
              <a:ext uri="{FF2B5EF4-FFF2-40B4-BE49-F238E27FC236}">
                <a16:creationId xmlns:a16="http://schemas.microsoft.com/office/drawing/2014/main" id="{E4FA89F7-7168-5B4B-BB4C-27843E4C1850}"/>
              </a:ext>
            </a:extLst>
          </p:cNvPr>
          <p:cNvPicPr>
            <a:picLocks noChangeAspect="1"/>
          </p:cNvPicPr>
          <p:nvPr/>
        </p:nvPicPr>
        <p:blipFill>
          <a:blip r:embed="rId3"/>
          <a:stretch>
            <a:fillRect/>
          </a:stretch>
        </p:blipFill>
        <p:spPr>
          <a:xfrm>
            <a:off x="3545547" y="3112659"/>
            <a:ext cx="1938010" cy="1485807"/>
          </a:xfrm>
          <a:prstGeom prst="rect">
            <a:avLst/>
          </a:prstGeom>
        </p:spPr>
      </p:pic>
      <p:pic>
        <p:nvPicPr>
          <p:cNvPr id="78" name="Picture 77" descr="Shape, logo&#10;&#10;Description automatically generated">
            <a:extLst>
              <a:ext uri="{FF2B5EF4-FFF2-40B4-BE49-F238E27FC236}">
                <a16:creationId xmlns:a16="http://schemas.microsoft.com/office/drawing/2014/main" id="{855664FA-ED6D-1843-9B2E-FA11B8D04D68}"/>
              </a:ext>
            </a:extLst>
          </p:cNvPr>
          <p:cNvPicPr>
            <a:picLocks noChangeAspect="1"/>
          </p:cNvPicPr>
          <p:nvPr/>
        </p:nvPicPr>
        <p:blipFill>
          <a:blip r:embed="rId4"/>
          <a:stretch>
            <a:fillRect/>
          </a:stretch>
        </p:blipFill>
        <p:spPr>
          <a:xfrm>
            <a:off x="3573269" y="4720407"/>
            <a:ext cx="1867907" cy="1320834"/>
          </a:xfrm>
          <a:prstGeom prst="rect">
            <a:avLst/>
          </a:prstGeom>
        </p:spPr>
      </p:pic>
      <p:sp>
        <p:nvSpPr>
          <p:cNvPr id="79" name="Rounded Rectangle 78">
            <a:extLst>
              <a:ext uri="{FF2B5EF4-FFF2-40B4-BE49-F238E27FC236}">
                <a16:creationId xmlns:a16="http://schemas.microsoft.com/office/drawing/2014/main" id="{7FD42F17-8508-FB48-B677-F06051BF6BD5}"/>
              </a:ext>
            </a:extLst>
          </p:cNvPr>
          <p:cNvSpPr/>
          <p:nvPr/>
        </p:nvSpPr>
        <p:spPr>
          <a:xfrm>
            <a:off x="9520985" y="3105901"/>
            <a:ext cx="1427900" cy="3033090"/>
          </a:xfrm>
          <a:prstGeom prst="roundRect">
            <a:avLst>
              <a:gd name="adj" fmla="val 2666"/>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02E12FD3-0BB3-824B-AB0A-F70E4F83B8E6}"/>
              </a:ext>
            </a:extLst>
          </p:cNvPr>
          <p:cNvSpPr/>
          <p:nvPr/>
        </p:nvSpPr>
        <p:spPr>
          <a:xfrm>
            <a:off x="5804397" y="4410378"/>
            <a:ext cx="944305" cy="642202"/>
          </a:xfrm>
          <a:prstGeom prst="rightArrow">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ComBat</a:t>
            </a:r>
            <a:endParaRPr lang="en-US" sz="1200" b="1" dirty="0">
              <a:solidFill>
                <a:schemeClr val="tx1"/>
              </a:solidFill>
            </a:endParaRPr>
          </a:p>
        </p:txBody>
      </p:sp>
      <p:pic>
        <p:nvPicPr>
          <p:cNvPr id="81" name="Picture 80" descr="Shape&#10;&#10;Description automatically generated">
            <a:extLst>
              <a:ext uri="{FF2B5EF4-FFF2-40B4-BE49-F238E27FC236}">
                <a16:creationId xmlns:a16="http://schemas.microsoft.com/office/drawing/2014/main" id="{B0154F95-BBD5-AC4E-8838-5C47A9E87FCD}"/>
              </a:ext>
            </a:extLst>
          </p:cNvPr>
          <p:cNvPicPr>
            <a:picLocks noChangeAspect="1"/>
          </p:cNvPicPr>
          <p:nvPr/>
        </p:nvPicPr>
        <p:blipFill>
          <a:blip r:embed="rId5"/>
          <a:stretch>
            <a:fillRect/>
          </a:stretch>
        </p:blipFill>
        <p:spPr>
          <a:xfrm>
            <a:off x="6990123" y="3251101"/>
            <a:ext cx="1813389" cy="1267295"/>
          </a:xfrm>
          <a:prstGeom prst="rect">
            <a:avLst/>
          </a:prstGeom>
        </p:spPr>
      </p:pic>
      <p:pic>
        <p:nvPicPr>
          <p:cNvPr id="82" name="Picture 81" descr="Logo&#10;&#10;Description automatically generated with medium confidence">
            <a:extLst>
              <a:ext uri="{FF2B5EF4-FFF2-40B4-BE49-F238E27FC236}">
                <a16:creationId xmlns:a16="http://schemas.microsoft.com/office/drawing/2014/main" id="{66B4CD75-3A99-F140-969D-0125718D7BA6}"/>
              </a:ext>
            </a:extLst>
          </p:cNvPr>
          <p:cNvPicPr>
            <a:picLocks noChangeAspect="1"/>
          </p:cNvPicPr>
          <p:nvPr/>
        </p:nvPicPr>
        <p:blipFill>
          <a:blip r:embed="rId6"/>
          <a:stretch>
            <a:fillRect/>
          </a:stretch>
        </p:blipFill>
        <p:spPr>
          <a:xfrm>
            <a:off x="6990123" y="4763563"/>
            <a:ext cx="1883369" cy="1277678"/>
          </a:xfrm>
          <a:prstGeom prst="rect">
            <a:avLst/>
          </a:prstGeom>
        </p:spPr>
      </p:pic>
      <p:sp>
        <p:nvSpPr>
          <p:cNvPr id="20" name="Equal 19">
            <a:extLst>
              <a:ext uri="{FF2B5EF4-FFF2-40B4-BE49-F238E27FC236}">
                <a16:creationId xmlns:a16="http://schemas.microsoft.com/office/drawing/2014/main" id="{05546582-328C-C742-BDCD-50BE342930AD}"/>
              </a:ext>
            </a:extLst>
          </p:cNvPr>
          <p:cNvSpPr/>
          <p:nvPr/>
        </p:nvSpPr>
        <p:spPr>
          <a:xfrm>
            <a:off x="9982721" y="4471640"/>
            <a:ext cx="385458" cy="478550"/>
          </a:xfrm>
          <a:prstGeom prst="mathEqual">
            <a:avLst>
              <a:gd name="adj1" fmla="val 16377"/>
              <a:gd name="adj2" fmla="val 11760"/>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tx1"/>
                </a:solidFill>
                <a:prstDash val="solid"/>
              </a:ln>
              <a:solidFill>
                <a:schemeClr val="tx1"/>
              </a:solidFill>
            </a:endParaRPr>
          </a:p>
        </p:txBody>
      </p:sp>
    </p:spTree>
    <p:extLst>
      <p:ext uri="{BB962C8B-B14F-4D97-AF65-F5344CB8AC3E}">
        <p14:creationId xmlns:p14="http://schemas.microsoft.com/office/powerpoint/2010/main" val="1334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9" grpId="0" animBg="1"/>
      <p:bldP spid="68" grpId="0" animBg="1"/>
      <p:bldP spid="69" grpId="0"/>
      <p:bldP spid="70" grpId="0"/>
      <p:bldP spid="73" grpId="0"/>
      <p:bldP spid="74" grpId="0"/>
      <p:bldP spid="79" grpId="0" animBg="1"/>
      <p:bldP spid="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21A2C96-0AD1-8045-ACDB-DD2422A96592}"/>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Calibri" panose="020F0502020204030204" pitchFamily="34" charset="0"/>
                <a:cs typeface="Calibri" panose="020F0502020204030204" pitchFamily="34" charset="0"/>
              </a:rPr>
              <a:t>	Harmonization</a:t>
            </a:r>
            <a:endParaRPr lang="en-US" sz="2800" b="1" dirty="0">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id="{6B51C3A5-FE7E-0045-B4B2-A4438C4B1DF8}"/>
              </a:ext>
            </a:extLst>
          </p:cNvPr>
          <p:cNvSpPr>
            <a:spLocks noGrp="1"/>
          </p:cNvSpPr>
          <p:nvPr>
            <p:ph idx="1"/>
          </p:nvPr>
        </p:nvSpPr>
        <p:spPr>
          <a:xfrm>
            <a:off x="1319874" y="1093870"/>
            <a:ext cx="10275759" cy="697086"/>
          </a:xfrm>
        </p:spPr>
        <p:txBody>
          <a:bodyPr>
            <a:noAutofit/>
          </a:bodyPr>
          <a:lstStyle/>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Image-level Harmonization: Harmonize images directly by making them similar.</a:t>
            </a:r>
          </a:p>
          <a:p>
            <a:pPr>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5" name="Picture 14" descr="A picture containing text, watch&#10;&#10;Description automatically generated">
            <a:extLst>
              <a:ext uri="{FF2B5EF4-FFF2-40B4-BE49-F238E27FC236}">
                <a16:creationId xmlns:a16="http://schemas.microsoft.com/office/drawing/2014/main" id="{64C87129-2444-4C47-A526-26D08097F540}"/>
              </a:ext>
            </a:extLst>
          </p:cNvPr>
          <p:cNvPicPr>
            <a:picLocks noChangeAspect="1"/>
          </p:cNvPicPr>
          <p:nvPr/>
        </p:nvPicPr>
        <p:blipFill rotWithShape="1">
          <a:blip r:embed="rId3">
            <a:extLst>
              <a:ext uri="{28A0092B-C50C-407E-A947-70E740481C1C}">
                <a14:useLocalDpi xmlns:a14="http://schemas.microsoft.com/office/drawing/2010/main" val="0"/>
              </a:ext>
            </a:extLst>
          </a:blip>
          <a:srcRect l="16655" t="6421" r="16655" b="8255"/>
          <a:stretch/>
        </p:blipFill>
        <p:spPr>
          <a:xfrm>
            <a:off x="4000200" y="2188490"/>
            <a:ext cx="1062074" cy="1210669"/>
          </a:xfrm>
          <a:prstGeom prst="rect">
            <a:avLst/>
          </a:prstGeom>
          <a:effectLst>
            <a:outerShdw blurRad="50800" dist="38100" dir="2700000" algn="tl" rotWithShape="0">
              <a:prstClr val="black">
                <a:alpha val="40000"/>
              </a:prstClr>
            </a:outerShdw>
          </a:effectLst>
        </p:spPr>
      </p:pic>
      <p:pic>
        <p:nvPicPr>
          <p:cNvPr id="16" name="Picture 15" descr="A picture containing text&#10;&#10;Description automatically generated">
            <a:extLst>
              <a:ext uri="{FF2B5EF4-FFF2-40B4-BE49-F238E27FC236}">
                <a16:creationId xmlns:a16="http://schemas.microsoft.com/office/drawing/2014/main" id="{4B2D349E-ED1F-0A4D-8E31-9A55E88BA7D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3441" t="9981" r="19869" b="4695"/>
          <a:stretch/>
        </p:blipFill>
        <p:spPr>
          <a:xfrm>
            <a:off x="4000200" y="3757613"/>
            <a:ext cx="1062074" cy="1210668"/>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411BD872-FAEE-F44B-B398-9B1CAB212A7F}"/>
              </a:ext>
            </a:extLst>
          </p:cNvPr>
          <p:cNvSpPr txBox="1"/>
          <p:nvPr/>
        </p:nvSpPr>
        <p:spPr>
          <a:xfrm>
            <a:off x="2478562" y="2609157"/>
            <a:ext cx="1183337" cy="369332"/>
          </a:xfrm>
          <a:prstGeom prst="rect">
            <a:avLst/>
          </a:prstGeom>
          <a:noFill/>
        </p:spPr>
        <p:txBody>
          <a:bodyPr wrap="none" rtlCol="0">
            <a:spAutoFit/>
          </a:bodyPr>
          <a:lstStyle/>
          <a:p>
            <a:pPr algn="ctr"/>
            <a:r>
              <a:rPr lang="en-US" dirty="0"/>
              <a:t>Scanner 1</a:t>
            </a:r>
          </a:p>
        </p:txBody>
      </p:sp>
      <p:cxnSp>
        <p:nvCxnSpPr>
          <p:cNvPr id="18" name="Straight Arrow Connector 17">
            <a:extLst>
              <a:ext uri="{FF2B5EF4-FFF2-40B4-BE49-F238E27FC236}">
                <a16:creationId xmlns:a16="http://schemas.microsoft.com/office/drawing/2014/main" id="{F8593871-E2FE-5E4A-B617-294C5481D30F}"/>
              </a:ext>
            </a:extLst>
          </p:cNvPr>
          <p:cNvCxnSpPr>
            <a:cxnSpLocks/>
            <a:stCxn id="37" idx="3"/>
          </p:cNvCxnSpPr>
          <p:nvPr/>
        </p:nvCxnSpPr>
        <p:spPr>
          <a:xfrm flipV="1">
            <a:off x="2094806" y="2793825"/>
            <a:ext cx="444054" cy="77796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8F382D-AEB4-AD44-9BD5-826BFE741B3C}"/>
              </a:ext>
            </a:extLst>
          </p:cNvPr>
          <p:cNvCxnSpPr>
            <a:cxnSpLocks/>
          </p:cNvCxnSpPr>
          <p:nvPr/>
        </p:nvCxnSpPr>
        <p:spPr>
          <a:xfrm>
            <a:off x="2094806" y="3757613"/>
            <a:ext cx="444054" cy="60533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6035F41-3977-BD43-BF2F-100D00074457}"/>
              </a:ext>
            </a:extLst>
          </p:cNvPr>
          <p:cNvSpPr txBox="1"/>
          <p:nvPr/>
        </p:nvSpPr>
        <p:spPr>
          <a:xfrm>
            <a:off x="2478564" y="4182499"/>
            <a:ext cx="1183337" cy="369332"/>
          </a:xfrm>
          <a:prstGeom prst="rect">
            <a:avLst/>
          </a:prstGeom>
          <a:noFill/>
        </p:spPr>
        <p:txBody>
          <a:bodyPr wrap="none" rtlCol="0">
            <a:spAutoFit/>
          </a:bodyPr>
          <a:lstStyle/>
          <a:p>
            <a:pPr algn="ctr"/>
            <a:r>
              <a:rPr lang="en-US" altLang="ko-KR" dirty="0"/>
              <a:t>Scanner 2</a:t>
            </a:r>
            <a:endParaRPr lang="en-US" dirty="0"/>
          </a:p>
        </p:txBody>
      </p:sp>
      <p:cxnSp>
        <p:nvCxnSpPr>
          <p:cNvPr id="22" name="Straight Arrow Connector 21">
            <a:extLst>
              <a:ext uri="{FF2B5EF4-FFF2-40B4-BE49-F238E27FC236}">
                <a16:creationId xmlns:a16="http://schemas.microsoft.com/office/drawing/2014/main" id="{AC119116-5AB6-9A48-A6D1-8BDB03092111}"/>
              </a:ext>
            </a:extLst>
          </p:cNvPr>
          <p:cNvCxnSpPr>
            <a:cxnSpLocks/>
            <a:stCxn id="17" idx="3"/>
            <a:endCxn id="15" idx="1"/>
          </p:cNvCxnSpPr>
          <p:nvPr/>
        </p:nvCxnSpPr>
        <p:spPr>
          <a:xfrm>
            <a:off x="3661899" y="2793823"/>
            <a:ext cx="338301" cy="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1949C2-0A00-D145-BAC5-1F4C7EA25936}"/>
              </a:ext>
            </a:extLst>
          </p:cNvPr>
          <p:cNvCxnSpPr>
            <a:cxnSpLocks/>
            <a:stCxn id="21" idx="3"/>
            <a:endCxn id="16" idx="1"/>
          </p:cNvCxnSpPr>
          <p:nvPr/>
        </p:nvCxnSpPr>
        <p:spPr>
          <a:xfrm flipV="1">
            <a:off x="3661901" y="4362947"/>
            <a:ext cx="338299" cy="421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7968A0C-0605-5242-AA71-C6854DCD8F99}"/>
              </a:ext>
            </a:extLst>
          </p:cNvPr>
          <p:cNvSpPr txBox="1"/>
          <p:nvPr/>
        </p:nvSpPr>
        <p:spPr>
          <a:xfrm>
            <a:off x="9502864" y="2571461"/>
            <a:ext cx="1043876" cy="400110"/>
          </a:xfrm>
          <a:prstGeom prst="rect">
            <a:avLst/>
          </a:prstGeom>
          <a:noFill/>
        </p:spPr>
        <p:txBody>
          <a:bodyPr wrap="none" rtlCol="0">
            <a:spAutoFit/>
          </a:bodyPr>
          <a:lstStyle/>
          <a:p>
            <a:pPr algn="ctr"/>
            <a:r>
              <a:rPr lang="en-US" sz="2000" dirty="0"/>
              <a:t>3.8 cm</a:t>
            </a:r>
            <a:r>
              <a:rPr lang="en-US" sz="2000" baseline="30000" dirty="0"/>
              <a:t>3</a:t>
            </a:r>
            <a:endParaRPr lang="en-US" sz="2000" dirty="0"/>
          </a:p>
        </p:txBody>
      </p:sp>
      <p:sp>
        <p:nvSpPr>
          <p:cNvPr id="28" name="TextBox 27">
            <a:extLst>
              <a:ext uri="{FF2B5EF4-FFF2-40B4-BE49-F238E27FC236}">
                <a16:creationId xmlns:a16="http://schemas.microsoft.com/office/drawing/2014/main" id="{B8924435-A225-0D4C-9300-BE0B396BDB1B}"/>
              </a:ext>
            </a:extLst>
          </p:cNvPr>
          <p:cNvSpPr txBox="1"/>
          <p:nvPr/>
        </p:nvSpPr>
        <p:spPr>
          <a:xfrm>
            <a:off x="9517854" y="4151175"/>
            <a:ext cx="1043876" cy="400110"/>
          </a:xfrm>
          <a:prstGeom prst="rect">
            <a:avLst/>
          </a:prstGeom>
          <a:noFill/>
        </p:spPr>
        <p:txBody>
          <a:bodyPr wrap="none" rtlCol="0">
            <a:spAutoFit/>
          </a:bodyPr>
          <a:lstStyle/>
          <a:p>
            <a:pPr algn="ctr"/>
            <a:r>
              <a:rPr lang="en-US" sz="2000" dirty="0"/>
              <a:t>3.8 cm</a:t>
            </a:r>
            <a:r>
              <a:rPr lang="en-US" sz="2000" baseline="30000" dirty="0"/>
              <a:t>3</a:t>
            </a:r>
            <a:endParaRPr lang="en-US" sz="2000" dirty="0"/>
          </a:p>
        </p:txBody>
      </p:sp>
      <p:sp>
        <p:nvSpPr>
          <p:cNvPr id="29" name="Right Arrow 28">
            <a:extLst>
              <a:ext uri="{FF2B5EF4-FFF2-40B4-BE49-F238E27FC236}">
                <a16:creationId xmlns:a16="http://schemas.microsoft.com/office/drawing/2014/main" id="{C55D4860-3CD5-9F4C-8BF1-4C8736CCE5D4}"/>
              </a:ext>
            </a:extLst>
          </p:cNvPr>
          <p:cNvSpPr/>
          <p:nvPr/>
        </p:nvSpPr>
        <p:spPr>
          <a:xfrm>
            <a:off x="5338019" y="3078884"/>
            <a:ext cx="1367317" cy="1023538"/>
          </a:xfrm>
          <a:prstGeom prst="rightArrow">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Harmonize</a:t>
            </a:r>
          </a:p>
        </p:txBody>
      </p:sp>
      <p:sp>
        <p:nvSpPr>
          <p:cNvPr id="31" name="Rounded Rectangle 30">
            <a:extLst>
              <a:ext uri="{FF2B5EF4-FFF2-40B4-BE49-F238E27FC236}">
                <a16:creationId xmlns:a16="http://schemas.microsoft.com/office/drawing/2014/main" id="{6FD73082-5880-DC43-9C6D-FA4A135573B6}"/>
              </a:ext>
            </a:extLst>
          </p:cNvPr>
          <p:cNvSpPr/>
          <p:nvPr/>
        </p:nvSpPr>
        <p:spPr>
          <a:xfrm>
            <a:off x="3847296" y="2029140"/>
            <a:ext cx="4215727" cy="3085294"/>
          </a:xfrm>
          <a:prstGeom prst="roundRect">
            <a:avLst>
              <a:gd name="adj" fmla="val 2666"/>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77BC957-2625-E44B-B09A-82666092DAFF}"/>
              </a:ext>
            </a:extLst>
          </p:cNvPr>
          <p:cNvSpPr txBox="1"/>
          <p:nvPr/>
        </p:nvSpPr>
        <p:spPr>
          <a:xfrm>
            <a:off x="4941387" y="1670263"/>
            <a:ext cx="2027543" cy="400110"/>
          </a:xfrm>
          <a:prstGeom prst="rect">
            <a:avLst/>
          </a:prstGeom>
          <a:noFill/>
        </p:spPr>
        <p:txBody>
          <a:bodyPr wrap="none" rtlCol="0">
            <a:spAutoFit/>
          </a:bodyPr>
          <a:lstStyle/>
          <a:p>
            <a:pPr algn="ctr"/>
            <a:r>
              <a:rPr lang="en-US" sz="2000" dirty="0">
                <a:solidFill>
                  <a:schemeClr val="accent6"/>
                </a:solidFill>
              </a:rPr>
              <a:t>Harmonize Images</a:t>
            </a:r>
          </a:p>
        </p:txBody>
      </p:sp>
      <p:pic>
        <p:nvPicPr>
          <p:cNvPr id="33" name="Picture 32" descr="A picture containing text, watch&#10;&#10;Description automatically generated">
            <a:extLst>
              <a:ext uri="{FF2B5EF4-FFF2-40B4-BE49-F238E27FC236}">
                <a16:creationId xmlns:a16="http://schemas.microsoft.com/office/drawing/2014/main" id="{8D2148B0-CC31-5B4E-8B4D-C926DDCE9B1B}"/>
              </a:ext>
            </a:extLst>
          </p:cNvPr>
          <p:cNvPicPr>
            <a:picLocks noChangeAspect="1"/>
          </p:cNvPicPr>
          <p:nvPr/>
        </p:nvPicPr>
        <p:blipFill rotWithShape="1">
          <a:blip r:embed="rId3">
            <a:extLst>
              <a:ext uri="{28A0092B-C50C-407E-A947-70E740481C1C}">
                <a14:useLocalDpi xmlns:a14="http://schemas.microsoft.com/office/drawing/2010/main" val="0"/>
              </a:ext>
            </a:extLst>
          </a:blip>
          <a:srcRect l="16655" t="6421" r="16655" b="8255"/>
          <a:stretch/>
        </p:blipFill>
        <p:spPr>
          <a:xfrm>
            <a:off x="6765297" y="2188490"/>
            <a:ext cx="1062074" cy="1210669"/>
          </a:xfrm>
          <a:prstGeom prst="rect">
            <a:avLst/>
          </a:prstGeom>
          <a:effectLst>
            <a:outerShdw blurRad="50800" dist="38100" dir="2700000" algn="tl" rotWithShape="0">
              <a:prstClr val="black">
                <a:alpha val="40000"/>
              </a:prstClr>
            </a:outerShdw>
          </a:effectLst>
        </p:spPr>
      </p:pic>
      <p:pic>
        <p:nvPicPr>
          <p:cNvPr id="34" name="Picture 33" descr="A picture containing text&#10;&#10;Description automatically generated">
            <a:extLst>
              <a:ext uri="{FF2B5EF4-FFF2-40B4-BE49-F238E27FC236}">
                <a16:creationId xmlns:a16="http://schemas.microsoft.com/office/drawing/2014/main" id="{444CB7B2-C01B-4846-83C1-3439A2810E72}"/>
              </a:ext>
            </a:extLst>
          </p:cNvPr>
          <p:cNvPicPr>
            <a:picLocks noChangeAspect="1"/>
          </p:cNvPicPr>
          <p:nvPr/>
        </p:nvPicPr>
        <p:blipFill rotWithShape="1">
          <a:blip r:embed="rId6">
            <a:extLst>
              <a:ext uri="{28A0092B-C50C-407E-A947-70E740481C1C}">
                <a14:useLocalDpi xmlns:a14="http://schemas.microsoft.com/office/drawing/2010/main" val="0"/>
              </a:ext>
            </a:extLst>
          </a:blip>
          <a:srcRect l="13441" t="9981" r="19869" b="4695"/>
          <a:stretch/>
        </p:blipFill>
        <p:spPr>
          <a:xfrm>
            <a:off x="6765297" y="3757613"/>
            <a:ext cx="1062074" cy="1210668"/>
          </a:xfrm>
          <a:prstGeom prst="rect">
            <a:avLst/>
          </a:prstGeom>
          <a:effectLst>
            <a:outerShdw blurRad="50800" dist="38100" dir="2700000" algn="tl" rotWithShape="0">
              <a:prstClr val="black">
                <a:alpha val="40000"/>
              </a:prstClr>
            </a:outerShdw>
          </a:effectLst>
        </p:spPr>
      </p:pic>
      <p:sp>
        <p:nvSpPr>
          <p:cNvPr id="35" name="Equal 34">
            <a:extLst>
              <a:ext uri="{FF2B5EF4-FFF2-40B4-BE49-F238E27FC236}">
                <a16:creationId xmlns:a16="http://schemas.microsoft.com/office/drawing/2014/main" id="{F1F08044-0FA6-F644-8369-8F56974B5AF8}"/>
              </a:ext>
            </a:extLst>
          </p:cNvPr>
          <p:cNvSpPr/>
          <p:nvPr/>
        </p:nvSpPr>
        <p:spPr>
          <a:xfrm>
            <a:off x="7132098" y="3344881"/>
            <a:ext cx="385458" cy="478550"/>
          </a:xfrm>
          <a:prstGeom prst="mathEqual">
            <a:avLst>
              <a:gd name="adj1" fmla="val 16377"/>
              <a:gd name="adj2" fmla="val 11760"/>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tx1"/>
                </a:solidFill>
                <a:prstDash val="solid"/>
              </a:ln>
              <a:solidFill>
                <a:schemeClr val="tx1"/>
              </a:solidFill>
            </a:endParaRPr>
          </a:p>
        </p:txBody>
      </p:sp>
      <p:sp>
        <p:nvSpPr>
          <p:cNvPr id="36" name="TextBox 35">
            <a:extLst>
              <a:ext uri="{FF2B5EF4-FFF2-40B4-BE49-F238E27FC236}">
                <a16:creationId xmlns:a16="http://schemas.microsoft.com/office/drawing/2014/main" id="{C2F89CDA-042B-0345-8AD6-CE724CEA41B3}"/>
              </a:ext>
            </a:extLst>
          </p:cNvPr>
          <p:cNvSpPr txBox="1"/>
          <p:nvPr/>
        </p:nvSpPr>
        <p:spPr>
          <a:xfrm>
            <a:off x="1034329" y="5391159"/>
            <a:ext cx="5671008" cy="1015663"/>
          </a:xfrm>
          <a:prstGeom prst="rect">
            <a:avLst/>
          </a:prstGeom>
          <a:noFill/>
          <a:ln>
            <a:solidFill>
              <a:schemeClr val="tx1"/>
            </a:solidFill>
          </a:ln>
        </p:spPr>
        <p:txBody>
          <a:bodyPr wrap="square" rtlCol="0">
            <a:spAutoFit/>
          </a:bodyPr>
          <a:lstStyle/>
          <a:p>
            <a:r>
              <a:rPr lang="en-US" sz="2000" dirty="0">
                <a:latin typeface="Calibri" panose="020F0502020204030204" pitchFamily="34" charset="0"/>
                <a:cs typeface="Calibri" panose="020F0502020204030204" pitchFamily="34" charset="0"/>
              </a:rPr>
              <a:t>Relatively a more challenging approach, but </a:t>
            </a:r>
          </a:p>
          <a:p>
            <a:pPr marL="457200" indent="-457200">
              <a:buAutoNum type="arabicPeriod"/>
            </a:pPr>
            <a:r>
              <a:rPr lang="en-US" sz="2000" dirty="0">
                <a:latin typeface="Calibri" panose="020F0502020204030204" pitchFamily="34" charset="0"/>
                <a:cs typeface="Calibri" panose="020F0502020204030204" pitchFamily="34" charset="0"/>
              </a:rPr>
              <a:t>Directly tackles the source of the problem.</a:t>
            </a:r>
          </a:p>
          <a:p>
            <a:pPr marL="457200" indent="-457200">
              <a:buAutoNum type="arabicPeriod"/>
            </a:pPr>
            <a:r>
              <a:rPr lang="en-US" sz="2000" dirty="0">
                <a:latin typeface="Calibri" panose="020F0502020204030204" pitchFamily="34" charset="0"/>
                <a:cs typeface="Calibri" panose="020F0502020204030204" pitchFamily="34" charset="0"/>
              </a:rPr>
              <a:t>Harmonized images for any downstream tasks.</a:t>
            </a:r>
          </a:p>
        </p:txBody>
      </p:sp>
      <p:pic>
        <p:nvPicPr>
          <p:cNvPr id="37" name="Picture 36">
            <a:extLst>
              <a:ext uri="{FF2B5EF4-FFF2-40B4-BE49-F238E27FC236}">
                <a16:creationId xmlns:a16="http://schemas.microsoft.com/office/drawing/2014/main" id="{C1D3A6E6-B812-0F40-B323-F28739B8B1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2054" y="3258578"/>
            <a:ext cx="512752" cy="626417"/>
          </a:xfrm>
          <a:prstGeom prst="rect">
            <a:avLst/>
          </a:prstGeom>
        </p:spPr>
      </p:pic>
      <p:sp>
        <p:nvSpPr>
          <p:cNvPr id="39" name="Right Arrow 38">
            <a:extLst>
              <a:ext uri="{FF2B5EF4-FFF2-40B4-BE49-F238E27FC236}">
                <a16:creationId xmlns:a16="http://schemas.microsoft.com/office/drawing/2014/main" id="{F4B122AC-810F-7A45-83C8-0E303D223679}"/>
              </a:ext>
            </a:extLst>
          </p:cNvPr>
          <p:cNvSpPr/>
          <p:nvPr/>
        </p:nvSpPr>
        <p:spPr>
          <a:xfrm>
            <a:off x="8186686" y="2479391"/>
            <a:ext cx="1170991" cy="65884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Neuroimaging Pipeline</a:t>
            </a:r>
          </a:p>
        </p:txBody>
      </p:sp>
      <p:sp>
        <p:nvSpPr>
          <p:cNvPr id="42" name="Right Arrow 41">
            <a:extLst>
              <a:ext uri="{FF2B5EF4-FFF2-40B4-BE49-F238E27FC236}">
                <a16:creationId xmlns:a16="http://schemas.microsoft.com/office/drawing/2014/main" id="{99200BC9-D246-014B-8F72-3E392AA2CD9E}"/>
              </a:ext>
            </a:extLst>
          </p:cNvPr>
          <p:cNvSpPr/>
          <p:nvPr/>
        </p:nvSpPr>
        <p:spPr>
          <a:xfrm>
            <a:off x="8189186" y="4040862"/>
            <a:ext cx="1170991" cy="65884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Neuroimaging Pipeline</a:t>
            </a:r>
          </a:p>
        </p:txBody>
      </p:sp>
      <p:sp>
        <p:nvSpPr>
          <p:cNvPr id="43" name="Not Equal 42">
            <a:extLst>
              <a:ext uri="{FF2B5EF4-FFF2-40B4-BE49-F238E27FC236}">
                <a16:creationId xmlns:a16="http://schemas.microsoft.com/office/drawing/2014/main" id="{6FB96F8C-CE0A-6141-8229-749F5EEE38B5}"/>
              </a:ext>
            </a:extLst>
          </p:cNvPr>
          <p:cNvSpPr>
            <a:spLocks/>
          </p:cNvSpPr>
          <p:nvPr/>
        </p:nvSpPr>
        <p:spPr>
          <a:xfrm>
            <a:off x="4338507" y="3452522"/>
            <a:ext cx="385459" cy="278731"/>
          </a:xfrm>
          <a:prstGeom prst="mathNotEqual">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Equal 44">
            <a:extLst>
              <a:ext uri="{FF2B5EF4-FFF2-40B4-BE49-F238E27FC236}">
                <a16:creationId xmlns:a16="http://schemas.microsoft.com/office/drawing/2014/main" id="{718FA681-AB0D-5249-9639-41939D6B5DF6}"/>
              </a:ext>
            </a:extLst>
          </p:cNvPr>
          <p:cNvSpPr/>
          <p:nvPr/>
        </p:nvSpPr>
        <p:spPr>
          <a:xfrm>
            <a:off x="9727891" y="3332391"/>
            <a:ext cx="385458" cy="478550"/>
          </a:xfrm>
          <a:prstGeom prst="mathEqual">
            <a:avLst>
              <a:gd name="adj1" fmla="val 16377"/>
              <a:gd name="adj2" fmla="val 11760"/>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tx1"/>
                </a:solidFill>
                <a:prstDash val="solid"/>
              </a:ln>
              <a:solidFill>
                <a:schemeClr val="tx1"/>
              </a:solidFill>
            </a:endParaRPr>
          </a:p>
        </p:txBody>
      </p:sp>
      <p:sp>
        <p:nvSpPr>
          <p:cNvPr id="46" name="TextBox 45">
            <a:extLst>
              <a:ext uri="{FF2B5EF4-FFF2-40B4-BE49-F238E27FC236}">
                <a16:creationId xmlns:a16="http://schemas.microsoft.com/office/drawing/2014/main" id="{92F8781D-1FCB-764B-8C5F-287B0DEE57DF}"/>
              </a:ext>
            </a:extLst>
          </p:cNvPr>
          <p:cNvSpPr txBox="1"/>
          <p:nvPr/>
        </p:nvSpPr>
        <p:spPr>
          <a:xfrm>
            <a:off x="8898192" y="1898667"/>
            <a:ext cx="2399631" cy="338554"/>
          </a:xfrm>
          <a:prstGeom prst="rect">
            <a:avLst/>
          </a:prstGeom>
          <a:noFill/>
        </p:spPr>
        <p:txBody>
          <a:bodyPr wrap="none" rtlCol="0">
            <a:spAutoFit/>
          </a:bodyPr>
          <a:lstStyle/>
          <a:p>
            <a:pPr algn="ctr"/>
            <a:r>
              <a:rPr lang="en-US" sz="1600" dirty="0"/>
              <a:t>Hippocampal Volume (cm</a:t>
            </a:r>
            <a:r>
              <a:rPr lang="en-US" sz="1600" baseline="30000" dirty="0"/>
              <a:t>3</a:t>
            </a:r>
            <a:r>
              <a:rPr lang="en-US" sz="1600" dirty="0"/>
              <a:t>)</a:t>
            </a:r>
          </a:p>
        </p:txBody>
      </p:sp>
      <p:sp>
        <p:nvSpPr>
          <p:cNvPr id="48" name="TextBox 47">
            <a:extLst>
              <a:ext uri="{FF2B5EF4-FFF2-40B4-BE49-F238E27FC236}">
                <a16:creationId xmlns:a16="http://schemas.microsoft.com/office/drawing/2014/main" id="{CFE6ED00-C547-F048-8047-762A7AA6AAE2}"/>
              </a:ext>
            </a:extLst>
          </p:cNvPr>
          <p:cNvSpPr txBox="1"/>
          <p:nvPr/>
        </p:nvSpPr>
        <p:spPr>
          <a:xfrm>
            <a:off x="6838015" y="5408649"/>
            <a:ext cx="4872432" cy="1015663"/>
          </a:xfrm>
          <a:prstGeom prst="rect">
            <a:avLst/>
          </a:prstGeom>
          <a:noFill/>
          <a:ln>
            <a:solidFill>
              <a:schemeClr val="tx1"/>
            </a:solidFill>
          </a:ln>
        </p:spPr>
        <p:txBody>
          <a:bodyPr wrap="square" rtlCol="0">
            <a:spAutoFit/>
          </a:bodyPr>
          <a:lstStyle/>
          <a:p>
            <a:r>
              <a:rPr lang="en-US" sz="2000" dirty="0">
                <a:latin typeface="Calibri" panose="020F0502020204030204" pitchFamily="34" charset="0"/>
                <a:cs typeface="Calibri" panose="020F0502020204030204" pitchFamily="34" charset="0"/>
              </a:rPr>
              <a:t>Limitation of available methods:</a:t>
            </a:r>
          </a:p>
          <a:p>
            <a:pPr marL="457200" indent="-457200">
              <a:buAutoNum type="arabicPeriod"/>
            </a:pPr>
            <a:r>
              <a:rPr lang="en-US" sz="2000" dirty="0">
                <a:latin typeface="Calibri" panose="020F0502020204030204" pitchFamily="34" charset="0"/>
                <a:cs typeface="Calibri" panose="020F0502020204030204" pitchFamily="34" charset="0"/>
              </a:rPr>
              <a:t>Selection of a target scanner.</a:t>
            </a:r>
          </a:p>
          <a:p>
            <a:pPr marL="457200" indent="-457200">
              <a:buAutoNum type="arabicPeriod"/>
            </a:pPr>
            <a:r>
              <a:rPr lang="en-US" sz="2000" dirty="0">
                <a:latin typeface="Calibri" panose="020F0502020204030204" pitchFamily="34" charset="0"/>
                <a:cs typeface="Calibri" panose="020F0502020204030204" pitchFamily="34" charset="0"/>
              </a:rPr>
              <a:t>Limitation to images of two scanners.  </a:t>
            </a:r>
          </a:p>
        </p:txBody>
      </p:sp>
    </p:spTree>
    <p:extLst>
      <p:ext uri="{BB962C8B-B14F-4D97-AF65-F5344CB8AC3E}">
        <p14:creationId xmlns:p14="http://schemas.microsoft.com/office/powerpoint/2010/main" val="414166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23A632-F0FA-A149-855A-01F593A7AA1E}"/>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Method: MISPEL</a:t>
            </a:r>
            <a:endParaRPr lang="en-US" sz="2800" b="1"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EFBFC748-7CB1-A046-9CA7-901DF6F91153}"/>
              </a:ext>
            </a:extLst>
          </p:cNvPr>
          <p:cNvSpPr/>
          <p:nvPr/>
        </p:nvSpPr>
        <p:spPr>
          <a:xfrm>
            <a:off x="1419712" y="1656212"/>
            <a:ext cx="2522698" cy="3108543"/>
          </a:xfrm>
          <a:prstGeom prst="rect">
            <a:avLst/>
          </a:prstGeom>
        </p:spPr>
        <p:txBody>
          <a:bodyPr wrap="square">
            <a:spAutoFit/>
          </a:bodyPr>
          <a:lstStyle/>
          <a:p>
            <a:r>
              <a:rPr lang="en-US" altLang="ko-KR" sz="2800" b="1" dirty="0">
                <a:solidFill>
                  <a:srgbClr val="4A86E9"/>
                </a:solidFill>
                <a:latin typeface="Calibri" panose="020F0502020204030204" pitchFamily="34" charset="0"/>
                <a:cs typeface="Calibri" panose="020F0502020204030204" pitchFamily="34" charset="0"/>
              </a:rPr>
              <a:t>M</a:t>
            </a:r>
            <a:r>
              <a:rPr lang="en-US" altLang="ko-KR" sz="2800" dirty="0">
                <a:latin typeface="Calibri" panose="020F0502020204030204" pitchFamily="34" charset="0"/>
                <a:cs typeface="Calibri" panose="020F0502020204030204" pitchFamily="34" charset="0"/>
              </a:rPr>
              <a:t>ulti-scanner </a:t>
            </a:r>
          </a:p>
          <a:p>
            <a:r>
              <a:rPr lang="en-US" altLang="ko-KR" sz="2800" b="1" dirty="0">
                <a:solidFill>
                  <a:srgbClr val="4A86E9"/>
                </a:solidFill>
                <a:latin typeface="Calibri" panose="020F0502020204030204" pitchFamily="34" charset="0"/>
                <a:cs typeface="Calibri" panose="020F0502020204030204" pitchFamily="34" charset="0"/>
              </a:rPr>
              <a:t>I</a:t>
            </a:r>
            <a:r>
              <a:rPr lang="en-US" altLang="ko-KR" sz="2800" dirty="0">
                <a:latin typeface="Calibri" panose="020F0502020204030204" pitchFamily="34" charset="0"/>
                <a:cs typeface="Calibri" panose="020F0502020204030204" pitchFamily="34" charset="0"/>
              </a:rPr>
              <a:t>mage harmonization with </a:t>
            </a:r>
            <a:r>
              <a:rPr lang="en-US" altLang="ko-KR" sz="2800" b="1" dirty="0">
                <a:solidFill>
                  <a:srgbClr val="4A86E9"/>
                </a:solidFill>
                <a:latin typeface="Calibri" panose="020F0502020204030204" pitchFamily="34" charset="0"/>
                <a:cs typeface="Calibri" panose="020F0502020204030204" pitchFamily="34" charset="0"/>
              </a:rPr>
              <a:t>S</a:t>
            </a:r>
            <a:r>
              <a:rPr lang="en-US" altLang="ko-KR" sz="2800" dirty="0">
                <a:latin typeface="Calibri" panose="020F0502020204030204" pitchFamily="34" charset="0"/>
                <a:cs typeface="Calibri" panose="020F0502020204030204" pitchFamily="34" charset="0"/>
              </a:rPr>
              <a:t>tructural </a:t>
            </a:r>
          </a:p>
          <a:p>
            <a:r>
              <a:rPr lang="en-US" altLang="ko-KR" sz="2800" b="1" dirty="0">
                <a:solidFill>
                  <a:srgbClr val="4A86E9"/>
                </a:solidFill>
                <a:latin typeface="Calibri" panose="020F0502020204030204" pitchFamily="34" charset="0"/>
                <a:cs typeface="Calibri" panose="020F0502020204030204" pitchFamily="34" charset="0"/>
              </a:rPr>
              <a:t>P</a:t>
            </a:r>
            <a:r>
              <a:rPr lang="en-US" altLang="ko-KR" sz="2800" dirty="0">
                <a:latin typeface="Calibri" panose="020F0502020204030204" pitchFamily="34" charset="0"/>
                <a:cs typeface="Calibri" panose="020F0502020204030204" pitchFamily="34" charset="0"/>
              </a:rPr>
              <a:t>reserving </a:t>
            </a:r>
          </a:p>
          <a:p>
            <a:r>
              <a:rPr lang="en-US" altLang="ko-KR" sz="2800" b="1" dirty="0">
                <a:solidFill>
                  <a:srgbClr val="4A86E9"/>
                </a:solidFill>
                <a:latin typeface="Calibri" panose="020F0502020204030204" pitchFamily="34" charset="0"/>
                <a:cs typeface="Calibri" panose="020F0502020204030204" pitchFamily="34" charset="0"/>
              </a:rPr>
              <a:t>E</a:t>
            </a:r>
            <a:r>
              <a:rPr lang="en-US" altLang="ko-KR" sz="2800" dirty="0">
                <a:latin typeface="Calibri" panose="020F0502020204030204" pitchFamily="34" charset="0"/>
                <a:cs typeface="Calibri" panose="020F0502020204030204" pitchFamily="34" charset="0"/>
              </a:rPr>
              <a:t>mbedding </a:t>
            </a:r>
          </a:p>
          <a:p>
            <a:r>
              <a:rPr lang="en-US" altLang="ko-KR" sz="2800" b="1" dirty="0">
                <a:solidFill>
                  <a:srgbClr val="4A86E9"/>
                </a:solidFill>
                <a:latin typeface="Calibri" panose="020F0502020204030204" pitchFamily="34" charset="0"/>
                <a:cs typeface="Calibri" panose="020F0502020204030204" pitchFamily="34" charset="0"/>
              </a:rPr>
              <a:t>L</a:t>
            </a:r>
            <a:r>
              <a:rPr lang="en-US" altLang="ko-KR" sz="2800" dirty="0">
                <a:latin typeface="Calibri" panose="020F0502020204030204" pitchFamily="34" charset="0"/>
                <a:cs typeface="Calibri" panose="020F0502020204030204" pitchFamily="34" charset="0"/>
              </a:rPr>
              <a:t>earning</a:t>
            </a:r>
            <a:endParaRPr lang="en-US" sz="2800" dirty="0">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4DD5D99F-A696-3342-B53D-651E73A16D33}"/>
              </a:ext>
            </a:extLst>
          </p:cNvPr>
          <p:cNvSpPr txBox="1">
            <a:spLocks/>
          </p:cNvSpPr>
          <p:nvPr/>
        </p:nvSpPr>
        <p:spPr>
          <a:xfrm>
            <a:off x="4721898" y="2251017"/>
            <a:ext cx="6915469" cy="18076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Image-level Harmonization approach.</a:t>
            </a:r>
          </a:p>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Harmonizing multiple scanners. </a:t>
            </a:r>
          </a:p>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No selection of target scanner.</a:t>
            </a:r>
          </a:p>
          <a:p>
            <a:pPr marL="0" indent="0">
              <a:buNone/>
            </a:pP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5594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Siemens Healthcare Introduces New Siemens Healthineers Brand Name | DAIC">
            <a:extLst>
              <a:ext uri="{FF2B5EF4-FFF2-40B4-BE49-F238E27FC236}">
                <a16:creationId xmlns:a16="http://schemas.microsoft.com/office/drawing/2014/main" id="{C52C6672-4062-B64E-803F-B7E3514E77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2" t="24617" r="9313" b="26441"/>
          <a:stretch/>
        </p:blipFill>
        <p:spPr bwMode="auto">
          <a:xfrm>
            <a:off x="3759101" y="4335920"/>
            <a:ext cx="1767744" cy="4249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GE Sponsored Live Webinar: Can We Help 'Solve' Sepsis Together? The  Economics of Sepsis | The Sepsis Alliance Institute">
            <a:extLst>
              <a:ext uri="{FF2B5EF4-FFF2-40B4-BE49-F238E27FC236}">
                <a16:creationId xmlns:a16="http://schemas.microsoft.com/office/drawing/2014/main" id="{44B74CD7-2966-F145-AF2D-2151F0085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015" y="1472893"/>
            <a:ext cx="1803919" cy="4359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5. Philips Healthcare - Medical Product Outsourcing">
            <a:extLst>
              <a:ext uri="{FF2B5EF4-FFF2-40B4-BE49-F238E27FC236}">
                <a16:creationId xmlns:a16="http://schemas.microsoft.com/office/drawing/2014/main" id="{444D4B91-6FCA-FD4D-895A-7416E5A4C8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242" b="13792"/>
          <a:stretch/>
        </p:blipFill>
        <p:spPr bwMode="auto">
          <a:xfrm>
            <a:off x="4050073" y="2832779"/>
            <a:ext cx="1185801" cy="42930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User with solid fill">
            <a:extLst>
              <a:ext uri="{FF2B5EF4-FFF2-40B4-BE49-F238E27FC236}">
                <a16:creationId xmlns:a16="http://schemas.microsoft.com/office/drawing/2014/main" id="{7DC35884-2AAB-1841-946A-C62B1076EB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1307" y="3015567"/>
            <a:ext cx="914400" cy="914400"/>
          </a:xfrm>
          <a:prstGeom prst="rect">
            <a:avLst/>
          </a:prstGeom>
          <a:effectLst>
            <a:outerShdw blurRad="50800" dist="38100" dir="2700000" algn="tl" rotWithShape="0">
              <a:prstClr val="black">
                <a:alpha val="40000"/>
              </a:prstClr>
            </a:outerShdw>
          </a:effectLst>
        </p:spPr>
      </p:pic>
      <p:cxnSp>
        <p:nvCxnSpPr>
          <p:cNvPr id="14" name="Straight Arrow Connector 13">
            <a:extLst>
              <a:ext uri="{FF2B5EF4-FFF2-40B4-BE49-F238E27FC236}">
                <a16:creationId xmlns:a16="http://schemas.microsoft.com/office/drawing/2014/main" id="{584C8EE2-A816-6849-9039-69167077BAD3}"/>
              </a:ext>
            </a:extLst>
          </p:cNvPr>
          <p:cNvCxnSpPr>
            <a:cxnSpLocks/>
          </p:cNvCxnSpPr>
          <p:nvPr/>
        </p:nvCxnSpPr>
        <p:spPr>
          <a:xfrm flipV="1">
            <a:off x="2370537" y="2068643"/>
            <a:ext cx="1242090" cy="1404124"/>
          </a:xfrm>
          <a:prstGeom prst="straightConnector1">
            <a:avLst/>
          </a:prstGeom>
          <a:ln w="6350">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92AE618-B643-6343-A5F9-449ED7678201}"/>
              </a:ext>
            </a:extLst>
          </p:cNvPr>
          <p:cNvCxnSpPr>
            <a:cxnSpLocks/>
          </p:cNvCxnSpPr>
          <p:nvPr/>
        </p:nvCxnSpPr>
        <p:spPr>
          <a:xfrm flipV="1">
            <a:off x="2370537" y="3262080"/>
            <a:ext cx="1448524" cy="210687"/>
          </a:xfrm>
          <a:prstGeom prst="straightConnector1">
            <a:avLst/>
          </a:prstGeom>
          <a:ln w="6350">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5BDD9A-E50F-0648-9378-93F9199977F6}"/>
              </a:ext>
            </a:extLst>
          </p:cNvPr>
          <p:cNvCxnSpPr>
            <a:cxnSpLocks/>
          </p:cNvCxnSpPr>
          <p:nvPr/>
        </p:nvCxnSpPr>
        <p:spPr>
          <a:xfrm>
            <a:off x="2370537" y="3472767"/>
            <a:ext cx="1242090" cy="950506"/>
          </a:xfrm>
          <a:prstGeom prst="straightConnector1">
            <a:avLst/>
          </a:prstGeom>
          <a:ln w="6350">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E2AF9E-8066-774F-9B74-92227CF507AF}"/>
              </a:ext>
            </a:extLst>
          </p:cNvPr>
          <p:cNvCxnSpPr>
            <a:cxnSpLocks/>
          </p:cNvCxnSpPr>
          <p:nvPr/>
        </p:nvCxnSpPr>
        <p:spPr>
          <a:xfrm>
            <a:off x="2370537" y="3472767"/>
            <a:ext cx="1370478" cy="2257025"/>
          </a:xfrm>
          <a:prstGeom prst="straightConnector1">
            <a:avLst/>
          </a:prstGeom>
          <a:ln w="6350">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pic>
        <p:nvPicPr>
          <p:cNvPr id="18" name="Picture 4" descr="Siemens Healthcare Introduces New Siemens Healthineers Brand Name | DAIC">
            <a:extLst>
              <a:ext uri="{FF2B5EF4-FFF2-40B4-BE49-F238E27FC236}">
                <a16:creationId xmlns:a16="http://schemas.microsoft.com/office/drawing/2014/main" id="{15C86BAD-83B4-5D43-B7A6-122F00003F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2" t="24617" r="9313" b="26441"/>
          <a:stretch/>
        </p:blipFill>
        <p:spPr bwMode="auto">
          <a:xfrm>
            <a:off x="3819061" y="5729792"/>
            <a:ext cx="1767744" cy="4249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icture containing text&#10;&#10;Description automatically generated">
            <a:extLst>
              <a:ext uri="{FF2B5EF4-FFF2-40B4-BE49-F238E27FC236}">
                <a16:creationId xmlns:a16="http://schemas.microsoft.com/office/drawing/2014/main" id="{9DA6ABB1-842B-7248-AA79-127A4D5744AE}"/>
              </a:ext>
            </a:extLst>
          </p:cNvPr>
          <p:cNvPicPr>
            <a:picLocks noChangeAspect="1"/>
          </p:cNvPicPr>
          <p:nvPr/>
        </p:nvPicPr>
        <p:blipFill rotWithShape="1">
          <a:blip r:embed="rId8">
            <a:extLst>
              <a:ext uri="{28A0092B-C50C-407E-A947-70E740481C1C}">
                <a14:useLocalDpi xmlns:a14="http://schemas.microsoft.com/office/drawing/2010/main" val="0"/>
              </a:ext>
            </a:extLst>
          </a:blip>
          <a:srcRect b="45855"/>
          <a:stretch/>
        </p:blipFill>
        <p:spPr>
          <a:xfrm>
            <a:off x="6609617" y="1097726"/>
            <a:ext cx="1154688" cy="1378252"/>
          </a:xfrm>
          <a:prstGeom prst="rect">
            <a:avLst/>
          </a:prstGeom>
        </p:spPr>
      </p:pic>
      <p:pic>
        <p:nvPicPr>
          <p:cNvPr id="20" name="Picture 19" descr="A screenshot of a video game&#10;&#10;Description automatically generated with low confidence">
            <a:extLst>
              <a:ext uri="{FF2B5EF4-FFF2-40B4-BE49-F238E27FC236}">
                <a16:creationId xmlns:a16="http://schemas.microsoft.com/office/drawing/2014/main" id="{2F9194FE-1980-2747-802E-360518E958B7}"/>
              </a:ext>
            </a:extLst>
          </p:cNvPr>
          <p:cNvPicPr>
            <a:picLocks noChangeAspect="1"/>
          </p:cNvPicPr>
          <p:nvPr/>
        </p:nvPicPr>
        <p:blipFill rotWithShape="1">
          <a:blip r:embed="rId9">
            <a:extLst>
              <a:ext uri="{28A0092B-C50C-407E-A947-70E740481C1C}">
                <a14:useLocalDpi xmlns:a14="http://schemas.microsoft.com/office/drawing/2010/main" val="0"/>
              </a:ext>
            </a:extLst>
          </a:blip>
          <a:srcRect b="46184"/>
          <a:stretch/>
        </p:blipFill>
        <p:spPr>
          <a:xfrm>
            <a:off x="6596594" y="2532029"/>
            <a:ext cx="1163088" cy="1379848"/>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667460E1-7F09-E74B-9515-906A27D7800E}"/>
              </a:ext>
            </a:extLst>
          </p:cNvPr>
          <p:cNvPicPr>
            <a:picLocks noChangeAspect="1"/>
          </p:cNvPicPr>
          <p:nvPr/>
        </p:nvPicPr>
        <p:blipFill rotWithShape="1">
          <a:blip r:embed="rId10">
            <a:extLst>
              <a:ext uri="{28A0092B-C50C-407E-A947-70E740481C1C}">
                <a14:useLocalDpi xmlns:a14="http://schemas.microsoft.com/office/drawing/2010/main" val="0"/>
              </a:ext>
            </a:extLst>
          </a:blip>
          <a:srcRect b="45855"/>
          <a:stretch/>
        </p:blipFill>
        <p:spPr>
          <a:xfrm>
            <a:off x="6596594" y="3963310"/>
            <a:ext cx="1162558" cy="1378836"/>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2591411C-033D-B647-9E9E-819F568A4CBC}"/>
              </a:ext>
            </a:extLst>
          </p:cNvPr>
          <p:cNvPicPr>
            <a:picLocks noChangeAspect="1"/>
          </p:cNvPicPr>
          <p:nvPr/>
        </p:nvPicPr>
        <p:blipFill rotWithShape="1">
          <a:blip r:embed="rId11">
            <a:extLst>
              <a:ext uri="{28A0092B-C50C-407E-A947-70E740481C1C}">
                <a14:useLocalDpi xmlns:a14="http://schemas.microsoft.com/office/drawing/2010/main" val="0"/>
              </a:ext>
            </a:extLst>
          </a:blip>
          <a:srcRect b="45855"/>
          <a:stretch/>
        </p:blipFill>
        <p:spPr>
          <a:xfrm>
            <a:off x="6609618" y="5362769"/>
            <a:ext cx="1149534" cy="1363768"/>
          </a:xfrm>
          <a:prstGeom prst="rect">
            <a:avLst/>
          </a:prstGeom>
        </p:spPr>
      </p:pic>
      <p:cxnSp>
        <p:nvCxnSpPr>
          <p:cNvPr id="23" name="Straight Arrow Connector 22">
            <a:extLst>
              <a:ext uri="{FF2B5EF4-FFF2-40B4-BE49-F238E27FC236}">
                <a16:creationId xmlns:a16="http://schemas.microsoft.com/office/drawing/2014/main" id="{CBAD8125-5A08-D344-9342-90896E7EF21F}"/>
              </a:ext>
            </a:extLst>
          </p:cNvPr>
          <p:cNvCxnSpPr>
            <a:cxnSpLocks/>
            <a:endCxn id="19" idx="1"/>
          </p:cNvCxnSpPr>
          <p:nvPr/>
        </p:nvCxnSpPr>
        <p:spPr>
          <a:xfrm>
            <a:off x="5667954" y="1786852"/>
            <a:ext cx="941663" cy="0"/>
          </a:xfrm>
          <a:prstGeom prst="straightConnector1">
            <a:avLst/>
          </a:prstGeom>
          <a:ln w="6350">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BCFECC-11F3-AD43-9172-3E8D8186EF79}"/>
              </a:ext>
            </a:extLst>
          </p:cNvPr>
          <p:cNvCxnSpPr>
            <a:cxnSpLocks/>
          </p:cNvCxnSpPr>
          <p:nvPr/>
        </p:nvCxnSpPr>
        <p:spPr>
          <a:xfrm>
            <a:off x="5667954" y="2792483"/>
            <a:ext cx="941663" cy="0"/>
          </a:xfrm>
          <a:prstGeom prst="straightConnector1">
            <a:avLst/>
          </a:prstGeom>
          <a:ln w="6350">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4835F5-D868-5F47-BC79-02FA5D8A928D}"/>
              </a:ext>
            </a:extLst>
          </p:cNvPr>
          <p:cNvCxnSpPr>
            <a:cxnSpLocks/>
          </p:cNvCxnSpPr>
          <p:nvPr/>
        </p:nvCxnSpPr>
        <p:spPr>
          <a:xfrm>
            <a:off x="5667954" y="4371707"/>
            <a:ext cx="941663" cy="0"/>
          </a:xfrm>
          <a:prstGeom prst="straightConnector1">
            <a:avLst/>
          </a:prstGeom>
          <a:ln w="6350">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01DAC8-53B3-CA4E-AA40-8103593FC806}"/>
              </a:ext>
            </a:extLst>
          </p:cNvPr>
          <p:cNvCxnSpPr>
            <a:cxnSpLocks/>
          </p:cNvCxnSpPr>
          <p:nvPr/>
        </p:nvCxnSpPr>
        <p:spPr>
          <a:xfrm flipV="1">
            <a:off x="5671436" y="5970111"/>
            <a:ext cx="925157" cy="3186"/>
          </a:xfrm>
          <a:prstGeom prst="straightConnector1">
            <a:avLst/>
          </a:prstGeom>
          <a:ln w="6350">
            <a:solidFill>
              <a:schemeClr val="bg2">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0CC4058-A3E1-1E43-9C75-B99BA3610993}"/>
              </a:ext>
            </a:extLst>
          </p:cNvPr>
          <p:cNvSpPr txBox="1"/>
          <p:nvPr/>
        </p:nvSpPr>
        <p:spPr>
          <a:xfrm>
            <a:off x="4086073" y="4765052"/>
            <a:ext cx="1085555" cy="400110"/>
          </a:xfrm>
          <a:prstGeom prst="rect">
            <a:avLst/>
          </a:prstGeom>
          <a:noFill/>
        </p:spPr>
        <p:txBody>
          <a:bodyPr wrap="none" rtlCol="0">
            <a:spAutoFit/>
          </a:bodyPr>
          <a:lstStyle/>
          <a:p>
            <a:pPr algn="ctr"/>
            <a:r>
              <a:rPr lang="en-US" sz="2000" dirty="0"/>
              <a:t>(Prisma)</a:t>
            </a:r>
          </a:p>
        </p:txBody>
      </p:sp>
      <p:sp>
        <p:nvSpPr>
          <p:cNvPr id="28" name="TextBox 27">
            <a:extLst>
              <a:ext uri="{FF2B5EF4-FFF2-40B4-BE49-F238E27FC236}">
                <a16:creationId xmlns:a16="http://schemas.microsoft.com/office/drawing/2014/main" id="{9A33D31F-FA2B-A34F-B934-FDC73897F389}"/>
              </a:ext>
            </a:extLst>
          </p:cNvPr>
          <p:cNvSpPr txBox="1"/>
          <p:nvPr/>
        </p:nvSpPr>
        <p:spPr>
          <a:xfrm>
            <a:off x="4342674" y="6134072"/>
            <a:ext cx="720517" cy="400110"/>
          </a:xfrm>
          <a:prstGeom prst="rect">
            <a:avLst/>
          </a:prstGeom>
          <a:noFill/>
        </p:spPr>
        <p:txBody>
          <a:bodyPr wrap="none" rtlCol="0">
            <a:spAutoFit/>
          </a:bodyPr>
          <a:lstStyle/>
          <a:p>
            <a:pPr algn="ctr"/>
            <a:r>
              <a:rPr lang="en-US" sz="2000" dirty="0"/>
              <a:t>(Trio)</a:t>
            </a:r>
          </a:p>
        </p:txBody>
      </p:sp>
      <p:sp>
        <p:nvSpPr>
          <p:cNvPr id="29" name="TextBox 28">
            <a:extLst>
              <a:ext uri="{FF2B5EF4-FFF2-40B4-BE49-F238E27FC236}">
                <a16:creationId xmlns:a16="http://schemas.microsoft.com/office/drawing/2014/main" id="{6AB5A346-1BCB-2F49-BB77-017114D50795}"/>
              </a:ext>
            </a:extLst>
          </p:cNvPr>
          <p:cNvSpPr txBox="1"/>
          <p:nvPr/>
        </p:nvSpPr>
        <p:spPr>
          <a:xfrm>
            <a:off x="4118630" y="3266250"/>
            <a:ext cx="1048685" cy="400110"/>
          </a:xfrm>
          <a:prstGeom prst="rect">
            <a:avLst/>
          </a:prstGeom>
          <a:noFill/>
        </p:spPr>
        <p:txBody>
          <a:bodyPr wrap="none" rtlCol="0">
            <a:spAutoFit/>
          </a:bodyPr>
          <a:lstStyle/>
          <a:p>
            <a:pPr algn="ctr"/>
            <a:r>
              <a:rPr lang="en-US" sz="2000" dirty="0"/>
              <a:t>(Philips)</a:t>
            </a:r>
          </a:p>
        </p:txBody>
      </p:sp>
      <p:sp>
        <p:nvSpPr>
          <p:cNvPr id="30" name="TextBox 29">
            <a:extLst>
              <a:ext uri="{FF2B5EF4-FFF2-40B4-BE49-F238E27FC236}">
                <a16:creationId xmlns:a16="http://schemas.microsoft.com/office/drawing/2014/main" id="{74A09065-C25C-FA49-92DA-2A453C811F0A}"/>
              </a:ext>
            </a:extLst>
          </p:cNvPr>
          <p:cNvSpPr txBox="1"/>
          <p:nvPr/>
        </p:nvSpPr>
        <p:spPr>
          <a:xfrm>
            <a:off x="4318203" y="1838867"/>
            <a:ext cx="649538" cy="400110"/>
          </a:xfrm>
          <a:prstGeom prst="rect">
            <a:avLst/>
          </a:prstGeom>
          <a:noFill/>
        </p:spPr>
        <p:txBody>
          <a:bodyPr wrap="none" rtlCol="0">
            <a:spAutoFit/>
          </a:bodyPr>
          <a:lstStyle/>
          <a:p>
            <a:pPr algn="ctr"/>
            <a:r>
              <a:rPr lang="en-US" sz="2000" dirty="0"/>
              <a:t>(GE)</a:t>
            </a:r>
          </a:p>
        </p:txBody>
      </p:sp>
      <p:sp>
        <p:nvSpPr>
          <p:cNvPr id="37" name="Rounded Rectangle 36">
            <a:extLst>
              <a:ext uri="{FF2B5EF4-FFF2-40B4-BE49-F238E27FC236}">
                <a16:creationId xmlns:a16="http://schemas.microsoft.com/office/drawing/2014/main" id="{E81A7BA7-CBE5-6C4D-AA60-28DCD244212D}"/>
              </a:ext>
            </a:extLst>
          </p:cNvPr>
          <p:cNvSpPr/>
          <p:nvPr/>
        </p:nvSpPr>
        <p:spPr>
          <a:xfrm>
            <a:off x="6468047" y="1067746"/>
            <a:ext cx="4071615" cy="5694406"/>
          </a:xfrm>
          <a:prstGeom prst="roundRect">
            <a:avLst>
              <a:gd name="adj" fmla="val 2666"/>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28785ACC-CE38-4441-9639-0CB31BC70860}"/>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Paired</a:t>
            </a:r>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Data</a:t>
            </a:r>
            <a:endParaRPr lang="en-US" sz="2800" b="1" dirty="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F418F6D7-C761-A941-B135-3ED97776B108}"/>
              </a:ext>
            </a:extLst>
          </p:cNvPr>
          <p:cNvSpPr txBox="1"/>
          <p:nvPr/>
        </p:nvSpPr>
        <p:spPr>
          <a:xfrm>
            <a:off x="837343" y="4007376"/>
            <a:ext cx="1767744" cy="707886"/>
          </a:xfrm>
          <a:prstGeom prst="rect">
            <a:avLst/>
          </a:prstGeom>
          <a:noFill/>
        </p:spPr>
        <p:txBody>
          <a:bodyPr wrap="square" rtlCol="0">
            <a:spAutoFit/>
          </a:bodyPr>
          <a:lstStyle/>
          <a:p>
            <a:pPr algn="ctr"/>
            <a:r>
              <a:rPr lang="en-US" sz="2000" dirty="0">
                <a:solidFill>
                  <a:srgbClr val="4A86E9"/>
                </a:solidFill>
              </a:rPr>
              <a:t>18</a:t>
            </a:r>
            <a:r>
              <a:rPr lang="en-US" sz="2000" dirty="0"/>
              <a:t> Subjects</a:t>
            </a:r>
          </a:p>
          <a:p>
            <a:pPr algn="ctr"/>
            <a:r>
              <a:rPr lang="en-US" sz="2000" dirty="0"/>
              <a:t>Short delay</a:t>
            </a:r>
          </a:p>
        </p:txBody>
      </p:sp>
      <p:grpSp>
        <p:nvGrpSpPr>
          <p:cNvPr id="57" name="Group 56">
            <a:extLst>
              <a:ext uri="{FF2B5EF4-FFF2-40B4-BE49-F238E27FC236}">
                <a16:creationId xmlns:a16="http://schemas.microsoft.com/office/drawing/2014/main" id="{0E126A05-9384-3B44-B348-4EC053DBE9CB}"/>
              </a:ext>
            </a:extLst>
          </p:cNvPr>
          <p:cNvGrpSpPr/>
          <p:nvPr/>
        </p:nvGrpSpPr>
        <p:grpSpPr>
          <a:xfrm>
            <a:off x="9235021" y="1129020"/>
            <a:ext cx="1134477" cy="5546943"/>
            <a:chOff x="7552148" y="423168"/>
            <a:chExt cx="1341481" cy="6335755"/>
          </a:xfrm>
        </p:grpSpPr>
        <p:pic>
          <p:nvPicPr>
            <p:cNvPr id="58" name="Picture 57" descr="A picture containing text&#10;&#10;Description automatically generated">
              <a:extLst>
                <a:ext uri="{FF2B5EF4-FFF2-40B4-BE49-F238E27FC236}">
                  <a16:creationId xmlns:a16="http://schemas.microsoft.com/office/drawing/2014/main" id="{3D33FF4C-CD45-9E4F-8694-0C8EACDDD12B}"/>
                </a:ext>
              </a:extLst>
            </p:cNvPr>
            <p:cNvPicPr>
              <a:picLocks noChangeAspect="1"/>
            </p:cNvPicPr>
            <p:nvPr/>
          </p:nvPicPr>
          <p:blipFill rotWithShape="1">
            <a:blip r:embed="rId12">
              <a:extLst>
                <a:ext uri="{28A0092B-C50C-407E-A947-70E740481C1C}">
                  <a14:useLocalDpi xmlns:a14="http://schemas.microsoft.com/office/drawing/2010/main" val="0"/>
                </a:ext>
              </a:extLst>
            </a:blip>
            <a:srcRect b="45855"/>
            <a:stretch/>
          </p:blipFill>
          <p:spPr>
            <a:xfrm>
              <a:off x="7565172" y="423168"/>
              <a:ext cx="1320388" cy="1576034"/>
            </a:xfrm>
            <a:prstGeom prst="rect">
              <a:avLst/>
            </a:prstGeom>
          </p:spPr>
        </p:pic>
        <p:pic>
          <p:nvPicPr>
            <p:cNvPr id="59" name="Picture 58" descr="A screenshot of a video game&#10;&#10;Description automatically generated with low confidence">
              <a:extLst>
                <a:ext uri="{FF2B5EF4-FFF2-40B4-BE49-F238E27FC236}">
                  <a16:creationId xmlns:a16="http://schemas.microsoft.com/office/drawing/2014/main" id="{2EAC9F7E-26FC-1048-98B1-B9F281640F0B}"/>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rcRect b="46184"/>
            <a:stretch/>
          </p:blipFill>
          <p:spPr>
            <a:xfrm>
              <a:off x="7552148" y="2006059"/>
              <a:ext cx="1328457" cy="1576036"/>
            </a:xfrm>
            <a:prstGeom prst="rect">
              <a:avLst/>
            </a:prstGeom>
          </p:spPr>
        </p:pic>
        <p:pic>
          <p:nvPicPr>
            <p:cNvPr id="60" name="Picture 59" descr="A picture containing text&#10;&#10;Description automatically generated">
              <a:extLst>
                <a:ext uri="{FF2B5EF4-FFF2-40B4-BE49-F238E27FC236}">
                  <a16:creationId xmlns:a16="http://schemas.microsoft.com/office/drawing/2014/main" id="{27E4DD3B-AC40-2B46-9C0A-0B888E26270C}"/>
                </a:ext>
              </a:extLst>
            </p:cNvPr>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20000"/>
                      </a14:imgEffect>
                    </a14:imgLayer>
                  </a14:imgProps>
                </a:ext>
                <a:ext uri="{28A0092B-C50C-407E-A947-70E740481C1C}">
                  <a14:useLocalDpi xmlns:a14="http://schemas.microsoft.com/office/drawing/2010/main" val="0"/>
                </a:ext>
              </a:extLst>
            </a:blip>
            <a:srcRect b="45855"/>
            <a:stretch/>
          </p:blipFill>
          <p:spPr>
            <a:xfrm>
              <a:off x="7552148" y="3608446"/>
              <a:ext cx="1328825" cy="1576035"/>
            </a:xfrm>
            <a:prstGeom prst="rect">
              <a:avLst/>
            </a:prstGeom>
          </p:spPr>
        </p:pic>
        <p:pic>
          <p:nvPicPr>
            <p:cNvPr id="61" name="Picture 60" descr="A picture containing text&#10;&#10;Description automatically generated">
              <a:extLst>
                <a:ext uri="{FF2B5EF4-FFF2-40B4-BE49-F238E27FC236}">
                  <a16:creationId xmlns:a16="http://schemas.microsoft.com/office/drawing/2014/main" id="{E29CF7B4-CD54-6345-8565-95EFA0F2D26C}"/>
                </a:ext>
              </a:extLst>
            </p:cNvPr>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rcRect b="45855"/>
            <a:stretch/>
          </p:blipFill>
          <p:spPr>
            <a:xfrm>
              <a:off x="7565172" y="5182887"/>
              <a:ext cx="1328457" cy="1576036"/>
            </a:xfrm>
            <a:prstGeom prst="rect">
              <a:avLst/>
            </a:prstGeom>
          </p:spPr>
        </p:pic>
      </p:grpSp>
      <p:sp>
        <p:nvSpPr>
          <p:cNvPr id="62" name="Right Arrow 61">
            <a:extLst>
              <a:ext uri="{FF2B5EF4-FFF2-40B4-BE49-F238E27FC236}">
                <a16:creationId xmlns:a16="http://schemas.microsoft.com/office/drawing/2014/main" id="{59F6F911-9274-DA40-A99F-CB473EBE2F18}"/>
              </a:ext>
            </a:extLst>
          </p:cNvPr>
          <p:cNvSpPr/>
          <p:nvPr/>
        </p:nvSpPr>
        <p:spPr>
          <a:xfrm>
            <a:off x="7824778" y="3630559"/>
            <a:ext cx="1303177" cy="696444"/>
          </a:xfrm>
          <a:prstGeom prst="rightArrow">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Harmonize</a:t>
            </a:r>
          </a:p>
        </p:txBody>
      </p:sp>
    </p:spTree>
    <p:extLst>
      <p:ext uri="{BB962C8B-B14F-4D97-AF65-F5344CB8AC3E}">
        <p14:creationId xmlns:p14="http://schemas.microsoft.com/office/powerpoint/2010/main" val="18598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330B4-5CD1-294A-BA9F-1267580D9CFE}"/>
              </a:ext>
            </a:extLst>
          </p:cNvPr>
          <p:cNvSpPr txBox="1"/>
          <p:nvPr/>
        </p:nvSpPr>
        <p:spPr>
          <a:xfrm>
            <a:off x="925169" y="1169078"/>
            <a:ext cx="1196161" cy="369332"/>
          </a:xfrm>
          <a:prstGeom prst="rect">
            <a:avLst/>
          </a:prstGeom>
          <a:noFill/>
        </p:spPr>
        <p:txBody>
          <a:bodyPr wrap="none" rtlCol="0">
            <a:spAutoFit/>
          </a:bodyPr>
          <a:lstStyle/>
          <a:p>
            <a:pPr algn="ctr"/>
            <a:r>
              <a:rPr lang="en-US" dirty="0"/>
              <a:t>Input Scans</a:t>
            </a:r>
          </a:p>
        </p:txBody>
      </p:sp>
      <p:pic>
        <p:nvPicPr>
          <p:cNvPr id="3" name="Picture 2" descr="A picture containing fruit, custard apple&#10;&#10;Description automatically generated">
            <a:extLst>
              <a:ext uri="{FF2B5EF4-FFF2-40B4-BE49-F238E27FC236}">
                <a16:creationId xmlns:a16="http://schemas.microsoft.com/office/drawing/2014/main" id="{5AA398C5-EB8F-ED46-B4FD-886764719BF7}"/>
              </a:ext>
            </a:extLst>
          </p:cNvPr>
          <p:cNvPicPr>
            <a:picLocks noChangeAspect="1"/>
          </p:cNvPicPr>
          <p:nvPr/>
        </p:nvPicPr>
        <p:blipFill>
          <a:blip r:embed="rId3"/>
          <a:stretch>
            <a:fillRect/>
          </a:stretch>
        </p:blipFill>
        <p:spPr>
          <a:xfrm>
            <a:off x="1092714" y="1577321"/>
            <a:ext cx="868398" cy="113977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E9C08C-B644-5A43-81CD-8CA0CA7933CC}"/>
                  </a:ext>
                </a:extLst>
              </p:cNvPr>
              <p:cNvSpPr txBox="1"/>
              <p:nvPr/>
            </p:nvSpPr>
            <p:spPr>
              <a:xfrm>
                <a:off x="1403048" y="2715671"/>
                <a:ext cx="289503" cy="299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𝑋</m:t>
                          </m:r>
                        </m:e>
                        <m:sub>
                          <m:r>
                            <a:rPr lang="en-US" sz="1600" i="1" smtClean="0">
                              <a:solidFill>
                                <a:srgbClr val="4A86E9"/>
                              </a:solidFill>
                              <a:latin typeface="Cambria Math" panose="02040503050406030204" pitchFamily="18" charset="0"/>
                            </a:rPr>
                            <m:t>1</m:t>
                          </m:r>
                        </m:sub>
                        <m:sup>
                          <m:r>
                            <a:rPr lang="en-US" sz="1600" i="1">
                              <a:latin typeface="Cambria Math" panose="02040503050406030204" pitchFamily="18" charset="0"/>
                            </a:rPr>
                            <m:t>𝑗</m:t>
                          </m:r>
                        </m:sup>
                      </m:sSubSup>
                    </m:oMath>
                  </m:oMathPara>
                </a14:m>
                <a:endParaRPr lang="en-US" sz="1600" dirty="0"/>
              </a:p>
            </p:txBody>
          </p:sp>
        </mc:Choice>
        <mc:Fallback xmlns="">
          <p:sp>
            <p:nvSpPr>
              <p:cNvPr id="4" name="TextBox 3">
                <a:extLst>
                  <a:ext uri="{FF2B5EF4-FFF2-40B4-BE49-F238E27FC236}">
                    <a16:creationId xmlns:a16="http://schemas.microsoft.com/office/drawing/2014/main" id="{6AE9C08C-B644-5A43-81CD-8CA0CA7933CC}"/>
                  </a:ext>
                </a:extLst>
              </p:cNvPr>
              <p:cNvSpPr txBox="1">
                <a:spLocks noRot="1" noChangeAspect="1" noMove="1" noResize="1" noEditPoints="1" noAdjustHandles="1" noChangeArrowheads="1" noChangeShapeType="1" noTextEdit="1"/>
              </p:cNvSpPr>
              <p:nvPr/>
            </p:nvSpPr>
            <p:spPr>
              <a:xfrm>
                <a:off x="1403048" y="2715671"/>
                <a:ext cx="289503" cy="299377"/>
              </a:xfrm>
              <a:prstGeom prst="rect">
                <a:avLst/>
              </a:prstGeom>
              <a:blipFill>
                <a:blip r:embed="rId4"/>
                <a:stretch>
                  <a:fillRect l="-12500" r="-8333" b="-16000"/>
                </a:stretch>
              </a:blipFill>
            </p:spPr>
            <p:txBody>
              <a:bodyPr/>
              <a:lstStyle/>
              <a:p>
                <a:r>
                  <a:rPr lang="en-US">
                    <a:noFill/>
                  </a:rPr>
                  <a:t> </a:t>
                </a:r>
              </a:p>
            </p:txBody>
          </p:sp>
        </mc:Fallback>
      </mc:AlternateContent>
      <p:pic>
        <p:nvPicPr>
          <p:cNvPr id="5" name="Picture 4" descr="A picture containing fruit, custard apple&#10;&#10;Description automatically generated">
            <a:extLst>
              <a:ext uri="{FF2B5EF4-FFF2-40B4-BE49-F238E27FC236}">
                <a16:creationId xmlns:a16="http://schemas.microsoft.com/office/drawing/2014/main" id="{E41B21F2-AE55-FC42-BBF3-E9ED8C350C2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1092714" y="3621181"/>
            <a:ext cx="868398" cy="11397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B2A8E3-5295-E942-8525-F97AF7133CD6}"/>
                  </a:ext>
                </a:extLst>
              </p:cNvPr>
              <p:cNvSpPr txBox="1"/>
              <p:nvPr/>
            </p:nvSpPr>
            <p:spPr>
              <a:xfrm>
                <a:off x="1403048" y="4759531"/>
                <a:ext cx="289503" cy="299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𝑋</m:t>
                          </m:r>
                        </m:e>
                        <m:sub>
                          <m:r>
                            <a:rPr lang="en-US" sz="1600" b="0" i="1" smtClean="0">
                              <a:solidFill>
                                <a:srgbClr val="4A86E9"/>
                              </a:solidFill>
                              <a:latin typeface="Cambria Math" panose="02040503050406030204" pitchFamily="18" charset="0"/>
                            </a:rPr>
                            <m:t>4</m:t>
                          </m:r>
                        </m:sub>
                        <m:sup>
                          <m:r>
                            <a:rPr lang="en-US" sz="1600" i="1">
                              <a:latin typeface="Cambria Math" panose="02040503050406030204" pitchFamily="18" charset="0"/>
                            </a:rPr>
                            <m:t>𝑗</m:t>
                          </m:r>
                        </m:sup>
                      </m:sSubSup>
                    </m:oMath>
                  </m:oMathPara>
                </a14:m>
                <a:endParaRPr lang="en-US" sz="1600" dirty="0"/>
              </a:p>
            </p:txBody>
          </p:sp>
        </mc:Choice>
        <mc:Fallback xmlns="">
          <p:sp>
            <p:nvSpPr>
              <p:cNvPr id="6" name="TextBox 5">
                <a:extLst>
                  <a:ext uri="{FF2B5EF4-FFF2-40B4-BE49-F238E27FC236}">
                    <a16:creationId xmlns:a16="http://schemas.microsoft.com/office/drawing/2014/main" id="{C9B2A8E3-5295-E942-8525-F97AF7133CD6}"/>
                  </a:ext>
                </a:extLst>
              </p:cNvPr>
              <p:cNvSpPr txBox="1">
                <a:spLocks noRot="1" noChangeAspect="1" noMove="1" noResize="1" noEditPoints="1" noAdjustHandles="1" noChangeArrowheads="1" noChangeShapeType="1" noTextEdit="1"/>
              </p:cNvSpPr>
              <p:nvPr/>
            </p:nvSpPr>
            <p:spPr>
              <a:xfrm>
                <a:off x="1403048" y="4759531"/>
                <a:ext cx="289503" cy="299121"/>
              </a:xfrm>
              <a:prstGeom prst="rect">
                <a:avLst/>
              </a:prstGeom>
              <a:blipFill>
                <a:blip r:embed="rId7"/>
                <a:stretch>
                  <a:fillRect l="-12500" r="-8333"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A66F57-37D9-824D-BFE6-BFFEC503A981}"/>
                  </a:ext>
                </a:extLst>
              </p:cNvPr>
              <p:cNvSpPr txBox="1"/>
              <p:nvPr/>
            </p:nvSpPr>
            <p:spPr>
              <a:xfrm>
                <a:off x="1403048" y="3039122"/>
                <a:ext cx="30136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7" name="TextBox 6">
                <a:extLst>
                  <a:ext uri="{FF2B5EF4-FFF2-40B4-BE49-F238E27FC236}">
                    <a16:creationId xmlns:a16="http://schemas.microsoft.com/office/drawing/2014/main" id="{74A66F57-37D9-824D-BFE6-BFFEC503A981}"/>
                  </a:ext>
                </a:extLst>
              </p:cNvPr>
              <p:cNvSpPr txBox="1">
                <a:spLocks noRot="1" noChangeAspect="1" noMove="1" noResize="1" noEditPoints="1" noAdjustHandles="1" noChangeArrowheads="1" noChangeShapeType="1" noTextEdit="1"/>
              </p:cNvSpPr>
              <p:nvPr/>
            </p:nvSpPr>
            <p:spPr>
              <a:xfrm>
                <a:off x="1403048" y="3039122"/>
                <a:ext cx="301365" cy="615553"/>
              </a:xfrm>
              <a:prstGeom prst="rect">
                <a:avLst/>
              </a:prstGeom>
              <a:blipFill>
                <a:blip r:embed="rId8"/>
                <a:stretch>
                  <a:fillRect l="-32000" r="-28000" b="-816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59E9B4F-E72A-0640-AB61-270542BF79AD}"/>
              </a:ext>
            </a:extLst>
          </p:cNvPr>
          <p:cNvSpPr>
            <a:spLocks noGrp="1"/>
          </p:cNvSpPr>
          <p:nvPr>
            <p:ph type="title"/>
          </p:nvPr>
        </p:nvSpPr>
        <p:spPr>
          <a:xfrm>
            <a:off x="0" y="329623"/>
            <a:ext cx="12192000" cy="626417"/>
          </a:xfrm>
          <a:solidFill>
            <a:schemeClr val="accent1">
              <a:lumMod val="60000"/>
              <a:lumOff val="40000"/>
            </a:schemeClr>
          </a:solidFill>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a:latin typeface="Calibri" panose="020F0502020204030204" pitchFamily="34" charset="0"/>
                <a:cs typeface="Calibri" panose="020F0502020204030204" pitchFamily="34" charset="0"/>
              </a:rPr>
              <a:t>MISPEL: Input</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0A631-0BD2-AC4E-B148-12E3467954A6}"/>
                  </a:ext>
                </a:extLst>
              </p:cNvPr>
              <p:cNvSpPr txBox="1"/>
              <p:nvPr/>
            </p:nvSpPr>
            <p:spPr>
              <a:xfrm>
                <a:off x="898358" y="5361559"/>
                <a:ext cx="5734533" cy="919675"/>
              </a:xfrm>
              <a:prstGeom prst="rect">
                <a:avLst/>
              </a:prstGeom>
              <a:noFill/>
            </p:spPr>
            <p:txBody>
              <a:bodyPr wrap="square" rtlCol="0">
                <a:spAutoFit/>
              </a:bodyPr>
              <a:lstStyle/>
              <a:p>
                <a14:m>
                  <m:oMath xmlns:m="http://schemas.openxmlformats.org/officeDocument/2006/math">
                    <m:r>
                      <a:rPr lang="en-US" sz="2400" b="0" i="1" smtClean="0">
                        <a:solidFill>
                          <a:srgbClr val="4A86E9"/>
                        </a:solidFill>
                        <a:latin typeface="Cambria Math" panose="02040503050406030204" pitchFamily="18" charset="0"/>
                      </a:rPr>
                      <m:t>4</m:t>
                    </m:r>
                  </m:oMath>
                </a14:m>
                <a:r>
                  <a:rPr lang="en-US" sz="2400" dirty="0">
                    <a:latin typeface="Calibri" panose="020F0502020204030204" pitchFamily="34" charset="0"/>
                    <a:cs typeface="Calibri" panose="020F0502020204030204" pitchFamily="34" charset="0"/>
                  </a:rPr>
                  <a:t> scanners</a:t>
                </a:r>
              </a:p>
              <a:p>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𝑋</m:t>
                        </m:r>
                      </m:e>
                      <m:sub>
                        <m:r>
                          <a:rPr lang="en-US" sz="2400" i="1">
                            <a:latin typeface="Cambria Math" panose="02040503050406030204" pitchFamily="18" charset="0"/>
                          </a:rPr>
                          <m:t>𝑖</m:t>
                        </m:r>
                      </m:sub>
                      <m:sup>
                        <m:r>
                          <a:rPr lang="en-US" sz="2400" i="1">
                            <a:latin typeface="Cambria Math" panose="02040503050406030204" pitchFamily="18" charset="0"/>
                          </a:rPr>
                          <m:t>𝑗</m:t>
                        </m:r>
                      </m:sup>
                    </m:sSubSup>
                  </m:oMath>
                </a14:m>
                <a:r>
                  <a:rPr lang="en-US" sz="2400" dirty="0">
                    <a:latin typeface="Calibri" panose="020F0502020204030204" pitchFamily="34" charset="0"/>
                    <a:cs typeface="Calibri" panose="020F0502020204030204" pitchFamily="34" charset="0"/>
                  </a:rPr>
                  <a:t>: slice </a:t>
                </a:r>
                <a14:m>
                  <m:oMath xmlns:m="http://schemas.openxmlformats.org/officeDocument/2006/math">
                    <m:r>
                      <a:rPr lang="en-US" sz="2400" i="1">
                        <a:latin typeface="Cambria Math" panose="02040503050406030204" pitchFamily="18" charset="0"/>
                      </a:rPr>
                      <m:t>𝑗</m:t>
                    </m:r>
                  </m:oMath>
                </a14:m>
                <a:r>
                  <a:rPr lang="en-US" sz="2400" dirty="0">
                    <a:latin typeface="Calibri" panose="020F0502020204030204" pitchFamily="34" charset="0"/>
                    <a:cs typeface="Calibri" panose="020F0502020204030204" pitchFamily="34" charset="0"/>
                  </a:rPr>
                  <a:t> of size </a:t>
                </a:r>
                <a14:m>
                  <m:oMath xmlns:m="http://schemas.openxmlformats.org/officeDocument/2006/math">
                    <m:r>
                      <a:rPr lang="en-US" sz="2400" i="1">
                        <a:latin typeface="Cambria Math" panose="02040503050406030204" pitchFamily="18" charset="0"/>
                      </a:rPr>
                      <m:t>𝐻</m:t>
                    </m:r>
                    <m:r>
                      <a:rPr lang="en-US" sz="2400" i="1">
                        <a:latin typeface="Cambria Math" panose="02040503050406030204" pitchFamily="18" charset="0"/>
                      </a:rPr>
                      <m:t>×</m:t>
                    </m:r>
                    <m:r>
                      <a:rPr lang="en-US" sz="2400" i="1">
                        <a:latin typeface="Cambria Math" panose="02040503050406030204" pitchFamily="18" charset="0"/>
                      </a:rPr>
                      <m:t>𝑊</m:t>
                    </m:r>
                  </m:oMath>
                </a14:m>
                <a:r>
                  <a:rPr lang="en-US" sz="2400" dirty="0">
                    <a:latin typeface="Calibri" panose="020F0502020204030204" pitchFamily="34" charset="0"/>
                    <a:cs typeface="Calibri" panose="020F0502020204030204" pitchFamily="34" charset="0"/>
                  </a:rPr>
                  <a:t> from scanner </a:t>
                </a:r>
                <a14:m>
                  <m:oMath xmlns:m="http://schemas.openxmlformats.org/officeDocument/2006/math">
                    <m:r>
                      <a:rPr lang="en-US" sz="2400" i="1">
                        <a:latin typeface="Cambria Math" panose="02040503050406030204" pitchFamily="18" charset="0"/>
                      </a:rPr>
                      <m:t>𝑖</m:t>
                    </m:r>
                  </m:oMath>
                </a14:m>
                <a:endParaRPr lang="en-US" sz="2400" dirty="0">
                  <a:latin typeface="Calibri" panose="020F0502020204030204" pitchFamily="34" charset="0"/>
                </a:endParaRPr>
              </a:p>
            </p:txBody>
          </p:sp>
        </mc:Choice>
        <mc:Fallback xmlns="">
          <p:sp>
            <p:nvSpPr>
              <p:cNvPr id="11" name="TextBox 10">
                <a:extLst>
                  <a:ext uri="{FF2B5EF4-FFF2-40B4-BE49-F238E27FC236}">
                    <a16:creationId xmlns:a16="http://schemas.microsoft.com/office/drawing/2014/main" id="{96A0A631-0BD2-AC4E-B148-12E3467954A6}"/>
                  </a:ext>
                </a:extLst>
              </p:cNvPr>
              <p:cNvSpPr txBox="1">
                <a:spLocks noRot="1" noChangeAspect="1" noMove="1" noResize="1" noEditPoints="1" noAdjustHandles="1" noChangeArrowheads="1" noChangeShapeType="1" noTextEdit="1"/>
              </p:cNvSpPr>
              <p:nvPr/>
            </p:nvSpPr>
            <p:spPr>
              <a:xfrm>
                <a:off x="898358" y="5361559"/>
                <a:ext cx="5734533" cy="919675"/>
              </a:xfrm>
              <a:prstGeom prst="rect">
                <a:avLst/>
              </a:prstGeom>
              <a:blipFill>
                <a:blip r:embed="rId9"/>
                <a:stretch>
                  <a:fillRect l="-221" t="-4110" b="-12329"/>
                </a:stretch>
              </a:blipFill>
            </p:spPr>
            <p:txBody>
              <a:bodyPr/>
              <a:lstStyle/>
              <a:p>
                <a:r>
                  <a:rPr lang="en-US">
                    <a:noFill/>
                  </a:rPr>
                  <a:t> </a:t>
                </a:r>
              </a:p>
            </p:txBody>
          </p:sp>
        </mc:Fallback>
      </mc:AlternateContent>
    </p:spTree>
    <p:extLst>
      <p:ext uri="{BB962C8B-B14F-4D97-AF65-F5344CB8AC3E}">
        <p14:creationId xmlns:p14="http://schemas.microsoft.com/office/powerpoint/2010/main" val="2032773464"/>
      </p:ext>
    </p:extLst>
  </p:cSld>
  <p:clrMapOvr>
    <a:masterClrMapping/>
  </p:clrMapOvr>
</p:sld>
</file>

<file path=ppt/theme/theme1.xml><?xml version="1.0" encoding="utf-8"?>
<a:theme xmlns:a="http://schemas.openxmlformats.org/drawingml/2006/main" name="Crop">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{6FF2699F-77A5-6C4C-90CF-064B18887E63}tf10001072</Template>
  <TotalTime>33531</TotalTime>
  <Words>2003</Words>
  <Application>Microsoft Macintosh PowerPoint</Application>
  <PresentationFormat>Widescreen</PresentationFormat>
  <Paragraphs>311</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Cambria Math</vt:lpstr>
      <vt:lpstr>Franklin Gothic Book</vt:lpstr>
      <vt:lpstr>Times New Roman</vt:lpstr>
      <vt:lpstr>Crop</vt:lpstr>
      <vt:lpstr>PowerPoint Presentation</vt:lpstr>
      <vt:lpstr> Motivation</vt:lpstr>
      <vt:lpstr> Scanner Effects: Example</vt:lpstr>
      <vt:lpstr> Scanner Effects: the imposed problem</vt:lpstr>
      <vt:lpstr> Harmonization</vt:lpstr>
      <vt:lpstr> Harmonization</vt:lpstr>
      <vt:lpstr> Method: MISPEL</vt:lpstr>
      <vt:lpstr> Paired Data</vt:lpstr>
      <vt:lpstr> MISPEL: Input</vt:lpstr>
      <vt:lpstr> MISPEL: Latent Embedding</vt:lpstr>
      <vt:lpstr> MISPEL: Reconstruction</vt:lpstr>
      <vt:lpstr> MISPEL: Loss Functions</vt:lpstr>
      <vt:lpstr> Training: Step 1 </vt:lpstr>
      <vt:lpstr> Training: Step 2</vt:lpstr>
      <vt:lpstr> Training: Step 2</vt:lpstr>
      <vt:lpstr> Results: Visual Quality</vt:lpstr>
      <vt:lpstr> Results: Image similarity</vt:lpstr>
      <vt:lpstr> Results: Volumetric Similarity</vt:lpstr>
      <vt:lpstr> Conclusions and Future work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Eshaghzadeh Torbati, Mahbaneh</dc:creator>
  <cp:keywords/>
  <dc:description/>
  <cp:lastModifiedBy>Eshaghzadeh Torbati, Mahbaneh</cp:lastModifiedBy>
  <cp:revision>4037</cp:revision>
  <dcterms:created xsi:type="dcterms:W3CDTF">2020-07-26T17:46:07Z</dcterms:created>
  <dcterms:modified xsi:type="dcterms:W3CDTF">2021-10-19T15:35:54Z</dcterms:modified>
  <cp:category/>
</cp:coreProperties>
</file>